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00" r:id="rId2"/>
    <p:sldId id="994" r:id="rId3"/>
    <p:sldId id="991" r:id="rId4"/>
    <p:sldId id="995" r:id="rId5"/>
    <p:sldId id="974" r:id="rId6"/>
    <p:sldId id="980" r:id="rId7"/>
    <p:sldId id="965" r:id="rId8"/>
    <p:sldId id="967" r:id="rId9"/>
    <p:sldId id="982" r:id="rId10"/>
    <p:sldId id="996" r:id="rId11"/>
    <p:sldId id="984" r:id="rId12"/>
    <p:sldId id="985" r:id="rId13"/>
    <p:sldId id="986" r:id="rId14"/>
    <p:sldId id="987" r:id="rId15"/>
    <p:sldId id="998" r:id="rId16"/>
    <p:sldId id="975" r:id="rId17"/>
    <p:sldId id="1001" r:id="rId18"/>
    <p:sldId id="1002" r:id="rId19"/>
    <p:sldId id="1000" r:id="rId20"/>
    <p:sldId id="972" r:id="rId21"/>
  </p:sldIdLst>
  <p:sldSz cx="121904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9"/>
    <a:srgbClr val="FF0000"/>
    <a:srgbClr val="00FF00"/>
    <a:srgbClr val="FF6600"/>
    <a:srgbClr val="FFCC99"/>
    <a:srgbClr val="0F4D92"/>
    <a:srgbClr val="C5D1E0"/>
    <a:srgbClr val="F3F3F3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9701" autoAdjust="0"/>
  </p:normalViewPr>
  <p:slideViewPr>
    <p:cSldViewPr snapToGrid="0">
      <p:cViewPr>
        <p:scale>
          <a:sx n="85" d="100"/>
          <a:sy n="85" d="100"/>
        </p:scale>
        <p:origin x="200" y="200"/>
      </p:cViewPr>
      <p:guideLst>
        <p:guide orient="horz" pos="2160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BD194B3-48A6-4C36-8DB1-6EDEE47C62BE}" type="pres">
      <dgm:prSet presAssocID="{CA86A557-8001-48B9-9FF0-5C131EB5CD2C}" presName="Name1" presStyleCnt="0"/>
      <dgm:spPr/>
      <dgm:t>
        <a:bodyPr/>
        <a:lstStyle/>
        <a:p>
          <a:endParaRPr lang="zh-CN" altLang="en-US"/>
        </a:p>
      </dgm:t>
    </dgm:pt>
    <dgm:pt modelId="{C9A6D096-9681-48E1-8BA8-6B1851E84436}" type="pres">
      <dgm:prSet presAssocID="{CA86A557-8001-48B9-9FF0-5C131EB5CD2C}" presName="cycle" presStyleCnt="0"/>
      <dgm:spPr/>
      <dgm:t>
        <a:bodyPr/>
        <a:lstStyle/>
        <a:p>
          <a:endParaRPr lang="zh-CN" altLang="en-US"/>
        </a:p>
      </dgm:t>
    </dgm:pt>
    <dgm:pt modelId="{3C25E288-AD55-487B-961A-01A82940F8C9}" type="pres">
      <dgm:prSet presAssocID="{CA86A557-8001-48B9-9FF0-5C131EB5CD2C}" presName="srcNode" presStyleLbl="node1" presStyleIdx="0" presStyleCnt="3"/>
      <dgm:spPr/>
      <dgm:t>
        <a:bodyPr/>
        <a:lstStyle/>
        <a:p>
          <a:endParaRPr lang="zh-CN" altLang="en-US"/>
        </a:p>
      </dgm:t>
    </dgm:pt>
    <dgm:pt modelId="{7188616A-1392-486E-998D-C409DBC60393}" type="pres">
      <dgm:prSet presAssocID="{CA86A557-8001-48B9-9FF0-5C131EB5CD2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87C0AEF-7F17-4A67-9CBD-52C4B4BD6423}" type="pres">
      <dgm:prSet presAssocID="{CA86A557-8001-48B9-9FF0-5C131EB5CD2C}" presName="extraNode" presStyleLbl="node1" presStyleIdx="0" presStyleCnt="3"/>
      <dgm:spPr/>
      <dgm:t>
        <a:bodyPr/>
        <a:lstStyle/>
        <a:p>
          <a:endParaRPr lang="zh-CN" altLang="en-US"/>
        </a:p>
      </dgm:t>
    </dgm:pt>
    <dgm:pt modelId="{A087E9D1-91E1-4811-8CE5-1BFA68D28B74}" type="pres">
      <dgm:prSet presAssocID="{CA86A557-8001-48B9-9FF0-5C131EB5CD2C}" presName="dstNode" presStyleLbl="node1" presStyleIdx="0" presStyleCnt="3"/>
      <dgm:spPr/>
      <dgm:t>
        <a:bodyPr/>
        <a:lstStyle/>
        <a:p>
          <a:endParaRPr lang="zh-CN" altLang="en-US"/>
        </a:p>
      </dgm:t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9E79F8-B94A-4E71-B4E2-17B90E95A081}" type="pres">
      <dgm:prSet presAssocID="{837596E1-DDC9-414B-A46F-504896914CEB}" presName="accent_1" presStyleCnt="0"/>
      <dgm:spPr/>
      <dgm:t>
        <a:bodyPr/>
        <a:lstStyle/>
        <a:p>
          <a:endParaRPr lang="zh-CN" altLang="en-US"/>
        </a:p>
      </dgm:t>
    </dgm:pt>
    <dgm:pt modelId="{6ACBAB29-8052-4D31-87EC-7CEAFF02BA42}" type="pres">
      <dgm:prSet presAssocID="{837596E1-DDC9-414B-A46F-504896914CEB}" presName="accentRepeatNode" presStyleLbl="solidFgAcc1" presStyleIdx="0" presStyleCnt="3"/>
      <dgm:spPr/>
      <dgm:t>
        <a:bodyPr/>
        <a:lstStyle/>
        <a:p>
          <a:endParaRPr lang="zh-CN" altLang="en-US"/>
        </a:p>
      </dgm:t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7A1952-1FEA-458E-960E-26BC68A00983}" type="pres">
      <dgm:prSet presAssocID="{48DEC5B6-AB66-41FD-875C-35B9D9626455}" presName="accent_2" presStyleCnt="0"/>
      <dgm:spPr/>
      <dgm:t>
        <a:bodyPr/>
        <a:lstStyle/>
        <a:p>
          <a:endParaRPr lang="zh-CN" altLang="en-US"/>
        </a:p>
      </dgm:t>
    </dgm:pt>
    <dgm:pt modelId="{684313DE-6DCD-4E1C-83F9-EED8963ADA15}" type="pres">
      <dgm:prSet presAssocID="{48DEC5B6-AB66-41FD-875C-35B9D9626455}" presName="accentRepeatNode" presStyleLbl="solidFgAcc1" presStyleIdx="1" presStyleCnt="3"/>
      <dgm:spPr/>
      <dgm:t>
        <a:bodyPr/>
        <a:lstStyle/>
        <a:p>
          <a:endParaRPr lang="zh-CN" altLang="en-US"/>
        </a:p>
      </dgm:t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0D7B5-F94B-4595-B719-3020E9320282}" type="pres">
      <dgm:prSet presAssocID="{98437EF3-6584-46FD-AEAB-31A0E93A3AD9}" presName="accent_3" presStyleCnt="0"/>
      <dgm:spPr/>
      <dgm:t>
        <a:bodyPr/>
        <a:lstStyle/>
        <a:p>
          <a:endParaRPr lang="zh-CN" altLang="en-US"/>
        </a:p>
      </dgm:t>
    </dgm:pt>
    <dgm:pt modelId="{F8D81291-1374-4CE7-B95E-FDA177BEF1AC}" type="pres">
      <dgm:prSet presAssocID="{98437EF3-6584-46FD-AEAB-31A0E93A3AD9}" presName="accentRepeatNode" presStyleLbl="solidFgAcc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ECE7CB1-F2EF-40A2-BC47-B2C67B49FBC5}" type="presOf" srcId="{8718F8B3-7256-404A-B691-AB4C0AA26CAA}" destId="{7188616A-1392-486E-998D-C409DBC60393}" srcOrd="0" destOrd="0" presId="urn:microsoft.com/office/officeart/2008/layout/VerticalCurvedList"/>
    <dgm:cxn modelId="{B5D3371E-F7D4-4FE4-BE03-F50BA94F178C}" type="presOf" srcId="{837596E1-DDC9-414B-A46F-504896914CEB}" destId="{43B5B088-7B1A-41BC-9825-EE6772745AD2}" srcOrd="0" destOrd="0" presId="urn:microsoft.com/office/officeart/2008/layout/VerticalCurvedList"/>
    <dgm:cxn modelId="{F10DF4B9-A206-4AC8-8FA2-E006276299A3}" type="presOf" srcId="{48DEC5B6-AB66-41FD-875C-35B9D9626455}" destId="{B2E435FA-0421-4863-9D87-2E53B7C493CF}" srcOrd="0" destOrd="0" presId="urn:microsoft.com/office/officeart/2008/layout/VerticalCurvedList"/>
    <dgm:cxn modelId="{753F5167-E644-4EF7-A3B2-854CB3A56E3F}" type="presOf" srcId="{CA86A557-8001-48B9-9FF0-5C131EB5CD2C}" destId="{86E025B7-1E52-4461-AFF9-9B0C8683C75D}" srcOrd="0" destOrd="0" presId="urn:microsoft.com/office/officeart/2008/layout/VerticalCurvedList"/>
    <dgm:cxn modelId="{4499EA82-3CA7-4288-9C91-CD00BD9EFD6D}" type="presOf" srcId="{98437EF3-6584-46FD-AEAB-31A0E93A3AD9}" destId="{7B33EB36-8203-4A3C-83CF-3669E0EE59B1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D8B8686F-F15D-4E34-AFF5-0FB3256EB351}" type="presParOf" srcId="{86E025B7-1E52-4461-AFF9-9B0C8683C75D}" destId="{ABD194B3-48A6-4C36-8DB1-6EDEE47C62BE}" srcOrd="0" destOrd="0" presId="urn:microsoft.com/office/officeart/2008/layout/VerticalCurvedList"/>
    <dgm:cxn modelId="{9F8A0294-4A76-41B2-BE22-E2BF5BBE563A}" type="presParOf" srcId="{ABD194B3-48A6-4C36-8DB1-6EDEE47C62BE}" destId="{C9A6D096-9681-48E1-8BA8-6B1851E84436}" srcOrd="0" destOrd="0" presId="urn:microsoft.com/office/officeart/2008/layout/VerticalCurvedList"/>
    <dgm:cxn modelId="{013C0753-1A3B-4907-90BA-78A1948C7286}" type="presParOf" srcId="{C9A6D096-9681-48E1-8BA8-6B1851E84436}" destId="{3C25E288-AD55-487B-961A-01A82940F8C9}" srcOrd="0" destOrd="0" presId="urn:microsoft.com/office/officeart/2008/layout/VerticalCurvedList"/>
    <dgm:cxn modelId="{EC6BB9BC-8A21-4924-B966-C4BE6FC66F5F}" type="presParOf" srcId="{C9A6D096-9681-48E1-8BA8-6B1851E84436}" destId="{7188616A-1392-486E-998D-C409DBC60393}" srcOrd="1" destOrd="0" presId="urn:microsoft.com/office/officeart/2008/layout/VerticalCurvedList"/>
    <dgm:cxn modelId="{84256009-F1F3-48C2-B605-516C763A1DCD}" type="presParOf" srcId="{C9A6D096-9681-48E1-8BA8-6B1851E84436}" destId="{387C0AEF-7F17-4A67-9CBD-52C4B4BD6423}" srcOrd="2" destOrd="0" presId="urn:microsoft.com/office/officeart/2008/layout/VerticalCurvedList"/>
    <dgm:cxn modelId="{8A6C806E-FA98-4248-A302-A2A05FCCA0AA}" type="presParOf" srcId="{C9A6D096-9681-48E1-8BA8-6B1851E84436}" destId="{A087E9D1-91E1-4811-8CE5-1BFA68D28B74}" srcOrd="3" destOrd="0" presId="urn:microsoft.com/office/officeart/2008/layout/VerticalCurvedList"/>
    <dgm:cxn modelId="{CEE92E11-936A-4BA2-B96D-CEE8AA1B9C39}" type="presParOf" srcId="{ABD194B3-48A6-4C36-8DB1-6EDEE47C62BE}" destId="{43B5B088-7B1A-41BC-9825-EE6772745AD2}" srcOrd="1" destOrd="0" presId="urn:microsoft.com/office/officeart/2008/layout/VerticalCurvedList"/>
    <dgm:cxn modelId="{D11CE189-504C-4DAC-92E8-A8A715A3A0C2}" type="presParOf" srcId="{ABD194B3-48A6-4C36-8DB1-6EDEE47C62BE}" destId="{139E79F8-B94A-4E71-B4E2-17B90E95A081}" srcOrd="2" destOrd="0" presId="urn:microsoft.com/office/officeart/2008/layout/VerticalCurvedList"/>
    <dgm:cxn modelId="{0A4D4871-00CF-41E2-AE9C-0B5BFA7651CB}" type="presParOf" srcId="{139E79F8-B94A-4E71-B4E2-17B90E95A081}" destId="{6ACBAB29-8052-4D31-87EC-7CEAFF02BA42}" srcOrd="0" destOrd="0" presId="urn:microsoft.com/office/officeart/2008/layout/VerticalCurvedList"/>
    <dgm:cxn modelId="{6B988B9B-4BBF-4D49-BCBC-28902B423D12}" type="presParOf" srcId="{ABD194B3-48A6-4C36-8DB1-6EDEE47C62BE}" destId="{B2E435FA-0421-4863-9D87-2E53B7C493CF}" srcOrd="3" destOrd="0" presId="urn:microsoft.com/office/officeart/2008/layout/VerticalCurvedList"/>
    <dgm:cxn modelId="{E67F0E8B-967B-4FE1-AA5B-FAA6B65F5ACA}" type="presParOf" srcId="{ABD194B3-48A6-4C36-8DB1-6EDEE47C62BE}" destId="{4A7A1952-1FEA-458E-960E-26BC68A00983}" srcOrd="4" destOrd="0" presId="urn:microsoft.com/office/officeart/2008/layout/VerticalCurvedList"/>
    <dgm:cxn modelId="{EACBD78A-81DC-461A-9514-ED8E1F20C423}" type="presParOf" srcId="{4A7A1952-1FEA-458E-960E-26BC68A00983}" destId="{684313DE-6DCD-4E1C-83F9-EED8963ADA15}" srcOrd="0" destOrd="0" presId="urn:microsoft.com/office/officeart/2008/layout/VerticalCurvedList"/>
    <dgm:cxn modelId="{C68CB11C-4CC2-415E-A566-88F71F579A09}" type="presParOf" srcId="{ABD194B3-48A6-4C36-8DB1-6EDEE47C62BE}" destId="{7B33EB36-8203-4A3C-83CF-3669E0EE59B1}" srcOrd="5" destOrd="0" presId="urn:microsoft.com/office/officeart/2008/layout/VerticalCurvedList"/>
    <dgm:cxn modelId="{DB1183CF-273F-4436-8E11-C5E87AF6C3DF}" type="presParOf" srcId="{ABD194B3-48A6-4C36-8DB1-6EDEE47C62BE}" destId="{6340D7B5-F94B-4595-B719-3020E9320282}" srcOrd="6" destOrd="0" presId="urn:microsoft.com/office/officeart/2008/layout/VerticalCurvedList"/>
    <dgm:cxn modelId="{7A1ABC81-D8DB-4A53-A0EC-046040FE15F0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62F6-3EA4-491B-8B7E-74955BE3FB03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43B3E8-F912-453B-AD22-331E496F3035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FB9B17CD-1200-4786-89ED-7F0ED9B866D7}" type="par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05C6E890-1947-4D40-B5BA-3B7BC35B1685}" type="sib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C56F3882-F441-48F3-AC14-5AED23F7F597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0F51D985-31E1-4546-87BA-33B0C9295146}" type="par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764CCC5A-8DC9-419B-87F0-D12B3E6E74BB}" type="sib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F970CF20-7F1F-4359-BC15-E0736CB19221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BFC27986-3B93-4878-9959-4CC02ADE790F}" type="par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E8567A59-46C3-4E29-B279-477331ADC597}" type="sib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615DEB23-0DE8-45B7-BA9C-7E4F0BFCD3EC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D3F481AA-B34E-4514-9932-7F9E067EDBF6}" type="par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DF70E0E3-2B0E-4107-8EA2-5E1F67A1C838}" type="sib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146C0547-E135-4A56-9A29-4A3EE029125B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6282EA2E-7281-4F3F-82AE-B77DB8DD48F1}" type="par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EF9B2318-8087-493C-BA07-2539A40055C3}" type="sib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BD379F7A-A832-487C-9A5E-AE750E6D688B}">
      <dgm:prSet custT="1"/>
      <dgm:spPr/>
      <dgm:t>
        <a:bodyPr anchor="t"/>
        <a:lstStyle/>
        <a:p>
          <a:pPr algn="l"/>
          <a:endParaRPr lang="en-US" altLang="zh-CN" sz="2400" dirty="0" smtClean="0"/>
        </a:p>
      </dgm:t>
    </dgm:pt>
    <dgm:pt modelId="{7C74DBFB-6E1B-429F-817C-FE4487BABE50}" type="par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7D44E366-8FC7-4FFC-8AB0-CE4ECC72B3B5}" type="sib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4743CA55-6F76-468F-BABF-F27661F89171}" type="pres">
      <dgm:prSet presAssocID="{40C762F6-3EA4-491B-8B7E-74955BE3FB0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7FD2AB-786A-4BA0-94B8-73FB12FF2ADA}" type="pres">
      <dgm:prSet presAssocID="{D143B3E8-F912-453B-AD22-331E496F3035}" presName="roof" presStyleLbl="dkBgShp" presStyleIdx="0" presStyleCnt="2" custScaleY="55494"/>
      <dgm:spPr/>
      <dgm:t>
        <a:bodyPr/>
        <a:lstStyle/>
        <a:p>
          <a:endParaRPr lang="zh-CN" altLang="en-US"/>
        </a:p>
      </dgm:t>
    </dgm:pt>
    <dgm:pt modelId="{8DDAF652-6E25-4A93-877C-102400E70835}" type="pres">
      <dgm:prSet presAssocID="{D143B3E8-F912-453B-AD22-331E496F3035}" presName="pillars" presStyleCnt="0"/>
      <dgm:spPr/>
    </dgm:pt>
    <dgm:pt modelId="{437BA233-CB0E-4F40-9F13-707705429C6B}" type="pres">
      <dgm:prSet presAssocID="{D143B3E8-F912-453B-AD22-331E496F3035}" presName="pillar1" presStyleLbl="node1" presStyleIdx="0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4609D-052E-425B-BFB2-31D82C857EC2}" type="pres">
      <dgm:prSet presAssocID="{146C0547-E135-4A56-9A29-4A3EE029125B}" presName="pillarX" presStyleLbl="node1" presStyleIdx="1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2BF918-63D4-471B-AC37-CBFCAEEFE5F3}" type="pres">
      <dgm:prSet presAssocID="{615DEB23-0DE8-45B7-BA9C-7E4F0BFCD3EC}" presName="pillarX" presStyleLbl="node1" presStyleIdx="2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BACF6A-F16C-4F64-9155-ACFDF2449BD7}" type="pres">
      <dgm:prSet presAssocID="{F970CF20-7F1F-4359-BC15-E0736CB19221}" presName="pillarX" presStyleLbl="node1" presStyleIdx="3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E42C1B-A935-4212-9191-1B9B0A64F3C8}" type="pres">
      <dgm:prSet presAssocID="{BD379F7A-A832-487C-9A5E-AE750E6D688B}" presName="pillarX" presStyleLbl="node1" presStyleIdx="4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008A4-269E-4CA3-BA87-F2C8948DCC4C}" type="pres">
      <dgm:prSet presAssocID="{D143B3E8-F912-453B-AD22-331E496F3035}" presName="base" presStyleLbl="dkBgShp" presStyleIdx="1" presStyleCnt="2"/>
      <dgm:spPr/>
    </dgm:pt>
  </dgm:ptLst>
  <dgm:cxnLst>
    <dgm:cxn modelId="{9E291646-2B54-4784-B9DB-F6E8AE9A67A0}" srcId="{D143B3E8-F912-453B-AD22-331E496F3035}" destId="{F970CF20-7F1F-4359-BC15-E0736CB19221}" srcOrd="3" destOrd="0" parTransId="{BFC27986-3B93-4878-9959-4CC02ADE790F}" sibTransId="{E8567A59-46C3-4E29-B279-477331ADC597}"/>
    <dgm:cxn modelId="{E0A8D80A-6CFB-4484-8CDD-96A9C30C77E9}" srcId="{D143B3E8-F912-453B-AD22-331E496F3035}" destId="{C56F3882-F441-48F3-AC14-5AED23F7F597}" srcOrd="0" destOrd="0" parTransId="{0F51D985-31E1-4546-87BA-33B0C9295146}" sibTransId="{764CCC5A-8DC9-419B-87F0-D12B3E6E74BB}"/>
    <dgm:cxn modelId="{5CE9A48F-C3F2-4411-8BB0-EBCF4F114B12}" type="presOf" srcId="{F970CF20-7F1F-4359-BC15-E0736CB19221}" destId="{61BACF6A-F16C-4F64-9155-ACFDF2449BD7}" srcOrd="0" destOrd="0" presId="urn:microsoft.com/office/officeart/2005/8/layout/hList3"/>
    <dgm:cxn modelId="{1D229BCB-C40A-4EB0-BE0E-FF3DA83C6D7A}" srcId="{D143B3E8-F912-453B-AD22-331E496F3035}" destId="{146C0547-E135-4A56-9A29-4A3EE029125B}" srcOrd="1" destOrd="0" parTransId="{6282EA2E-7281-4F3F-82AE-B77DB8DD48F1}" sibTransId="{EF9B2318-8087-493C-BA07-2539A40055C3}"/>
    <dgm:cxn modelId="{5D13F949-88A2-44F7-AA4D-E3FF3728707B}" type="presOf" srcId="{C56F3882-F441-48F3-AC14-5AED23F7F597}" destId="{437BA233-CB0E-4F40-9F13-707705429C6B}" srcOrd="0" destOrd="0" presId="urn:microsoft.com/office/officeart/2005/8/layout/hList3"/>
    <dgm:cxn modelId="{1A7CDF0D-1746-40CC-B1DF-AAE5F876C6D1}" type="presOf" srcId="{D143B3E8-F912-453B-AD22-331E496F3035}" destId="{CB7FD2AB-786A-4BA0-94B8-73FB12FF2ADA}" srcOrd="0" destOrd="0" presId="urn:microsoft.com/office/officeart/2005/8/layout/hList3"/>
    <dgm:cxn modelId="{05C5D303-66FE-49BD-90DC-5785DB843189}" srcId="{D143B3E8-F912-453B-AD22-331E496F3035}" destId="{615DEB23-0DE8-45B7-BA9C-7E4F0BFCD3EC}" srcOrd="2" destOrd="0" parTransId="{D3F481AA-B34E-4514-9932-7F9E067EDBF6}" sibTransId="{DF70E0E3-2B0E-4107-8EA2-5E1F67A1C838}"/>
    <dgm:cxn modelId="{2A842930-C769-445F-B97F-F475410380A0}" srcId="{D143B3E8-F912-453B-AD22-331E496F3035}" destId="{BD379F7A-A832-487C-9A5E-AE750E6D688B}" srcOrd="4" destOrd="0" parTransId="{7C74DBFB-6E1B-429F-817C-FE4487BABE50}" sibTransId="{7D44E366-8FC7-4FFC-8AB0-CE4ECC72B3B5}"/>
    <dgm:cxn modelId="{7D79F025-98F5-467F-85F3-2509EC74C02F}" srcId="{40C762F6-3EA4-491B-8B7E-74955BE3FB03}" destId="{D143B3E8-F912-453B-AD22-331E496F3035}" srcOrd="0" destOrd="0" parTransId="{FB9B17CD-1200-4786-89ED-7F0ED9B866D7}" sibTransId="{05C6E890-1947-4D40-B5BA-3B7BC35B1685}"/>
    <dgm:cxn modelId="{84C03423-1328-4406-AEE7-9B14C27124B0}" type="presOf" srcId="{615DEB23-0DE8-45B7-BA9C-7E4F0BFCD3EC}" destId="{AF2BF918-63D4-471B-AC37-CBFCAEEFE5F3}" srcOrd="0" destOrd="0" presId="urn:microsoft.com/office/officeart/2005/8/layout/hList3"/>
    <dgm:cxn modelId="{0359B466-D601-4438-BCFF-A7EEB5BB8EAB}" type="presOf" srcId="{BD379F7A-A832-487C-9A5E-AE750E6D688B}" destId="{B3E42C1B-A935-4212-9191-1B9B0A64F3C8}" srcOrd="0" destOrd="0" presId="urn:microsoft.com/office/officeart/2005/8/layout/hList3"/>
    <dgm:cxn modelId="{F92EE513-35B1-481E-8092-4EA661B044C3}" type="presOf" srcId="{146C0547-E135-4A56-9A29-4A3EE029125B}" destId="{3544609D-052E-425B-BFB2-31D82C857EC2}" srcOrd="0" destOrd="0" presId="urn:microsoft.com/office/officeart/2005/8/layout/hList3"/>
    <dgm:cxn modelId="{3B9B1E1F-FFE7-4A33-9582-722CF08F89AD}" type="presOf" srcId="{40C762F6-3EA4-491B-8B7E-74955BE3FB03}" destId="{4743CA55-6F76-468F-BABF-F27661F89171}" srcOrd="0" destOrd="0" presId="urn:microsoft.com/office/officeart/2005/8/layout/hList3"/>
    <dgm:cxn modelId="{B558B354-41BA-4353-B50B-64D7A29CDE41}" type="presParOf" srcId="{4743CA55-6F76-468F-BABF-F27661F89171}" destId="{CB7FD2AB-786A-4BA0-94B8-73FB12FF2ADA}" srcOrd="0" destOrd="0" presId="urn:microsoft.com/office/officeart/2005/8/layout/hList3"/>
    <dgm:cxn modelId="{C2036C7A-B975-405F-B5D8-1E0ECCC2CD5D}" type="presParOf" srcId="{4743CA55-6F76-468F-BABF-F27661F89171}" destId="{8DDAF652-6E25-4A93-877C-102400E70835}" srcOrd="1" destOrd="0" presId="urn:microsoft.com/office/officeart/2005/8/layout/hList3"/>
    <dgm:cxn modelId="{8C49AC69-439B-4AF2-8418-DD6FC03A79E2}" type="presParOf" srcId="{8DDAF652-6E25-4A93-877C-102400E70835}" destId="{437BA233-CB0E-4F40-9F13-707705429C6B}" srcOrd="0" destOrd="0" presId="urn:microsoft.com/office/officeart/2005/8/layout/hList3"/>
    <dgm:cxn modelId="{74E0C72C-06FB-4301-9482-36FDB0BABCFF}" type="presParOf" srcId="{8DDAF652-6E25-4A93-877C-102400E70835}" destId="{3544609D-052E-425B-BFB2-31D82C857EC2}" srcOrd="1" destOrd="0" presId="urn:microsoft.com/office/officeart/2005/8/layout/hList3"/>
    <dgm:cxn modelId="{DE1DFF04-E7CD-47DF-B265-52CE4B61DD12}" type="presParOf" srcId="{8DDAF652-6E25-4A93-877C-102400E70835}" destId="{AF2BF918-63D4-471B-AC37-CBFCAEEFE5F3}" srcOrd="2" destOrd="0" presId="urn:microsoft.com/office/officeart/2005/8/layout/hList3"/>
    <dgm:cxn modelId="{CE84C6D8-AC9F-4F2F-9D22-5F23FF8194C5}" type="presParOf" srcId="{8DDAF652-6E25-4A93-877C-102400E70835}" destId="{61BACF6A-F16C-4F64-9155-ACFDF2449BD7}" srcOrd="3" destOrd="0" presId="urn:microsoft.com/office/officeart/2005/8/layout/hList3"/>
    <dgm:cxn modelId="{5215A395-2F62-409C-8B4E-157AA26F6525}" type="presParOf" srcId="{8DDAF652-6E25-4A93-877C-102400E70835}" destId="{B3E42C1B-A935-4212-9191-1B9B0A64F3C8}" srcOrd="4" destOrd="0" presId="urn:microsoft.com/office/officeart/2005/8/layout/hList3"/>
    <dgm:cxn modelId="{99F86ED1-DCC7-4373-9553-D8E4789E8DA2}" type="presParOf" srcId="{4743CA55-6F76-468F-BABF-F27661F89171}" destId="{FD5008A4-269E-4CA3-BA87-F2C8948DCC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4DDF-9A3D-4683-B2D2-603D9E9D3771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23E6AC7-B152-4E2D-942D-B0619A16DB26}">
      <dgm:prSet phldrT="[文本]" custT="1"/>
      <dgm:spPr/>
      <dgm:t>
        <a:bodyPr/>
        <a:lstStyle/>
        <a:p>
          <a:r>
            <a:rPr lang="en-GB" sz="2800" b="1" dirty="0" smtClean="0"/>
            <a:t>RESTful-API</a:t>
          </a:r>
          <a:endParaRPr lang="zh-CN" altLang="en-US" sz="2800" dirty="0"/>
        </a:p>
      </dgm:t>
    </dgm:pt>
    <dgm:pt modelId="{418DFB63-4409-4E6C-BF3A-6254A335B43C}" type="par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48A0C4F5-E356-4535-96EB-A2D1401620F2}" type="sib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CD426F98-F821-4397-9FBF-53A678E57A40}">
      <dgm:prSet phldrT="[文本]" custT="1"/>
      <dgm:spPr/>
      <dgm:t>
        <a:bodyPr/>
        <a:lstStyle/>
        <a:p>
          <a:r>
            <a:rPr lang="en-GB" sz="2000" dirty="0" smtClean="0"/>
            <a:t>Allow users submit and manage transfer request through different interface</a:t>
          </a:r>
          <a:endParaRPr lang="zh-CN" altLang="en-US" sz="2000" dirty="0"/>
        </a:p>
      </dgm:t>
    </dgm:pt>
    <dgm:pt modelId="{5EACD86C-A40E-4D9D-9D42-618BBB9E4AF1}" type="par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0F2F8837-25C2-4B56-B87E-3295AEB646F4}" type="sib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19E76062-B84F-4B12-8306-12BC06FFC743}">
      <dgm:prSet phldrT="[文本]" custT="1"/>
      <dgm:spPr/>
      <dgm:t>
        <a:bodyPr/>
        <a:lstStyle/>
        <a:p>
          <a:r>
            <a:rPr lang="en-GB" sz="2800" b="1" smtClean="0"/>
            <a:t>ALTO</a:t>
          </a:r>
          <a:endParaRPr lang="zh-CN" altLang="en-US" sz="2800" dirty="0"/>
        </a:p>
      </dgm:t>
    </dgm:pt>
    <dgm:pt modelId="{F798AE5A-1616-43D1-9385-02E9BD53B0E1}" type="par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651C11B5-A36F-488F-9F66-480404295DC1}" type="sib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17B43373-F9D0-4F7D-8141-74E0DEF1D90A}">
      <dgm:prSet phldrT="[文本]" custT="1"/>
      <dgm:spPr/>
      <dgm:t>
        <a:bodyPr/>
        <a:lstStyle/>
        <a:p>
          <a:r>
            <a:rPr lang="en-GB" sz="2000" dirty="0" smtClean="0"/>
            <a:t>Collect on-demand, real-time, minimal abstract routing information</a:t>
          </a:r>
          <a:endParaRPr lang="zh-CN" altLang="en-US" sz="2000" dirty="0"/>
        </a:p>
      </dgm:t>
    </dgm:pt>
    <dgm:pt modelId="{0CB96805-6DDD-468A-95F6-53B8307E5FF7}" type="par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15E6937C-E347-4AC9-B5D9-642534CE572C}" type="sib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2C7FEA01-BB06-4AD5-9192-55A41A9DE689}">
      <dgm:prSet phldrT="[文本]" custT="1"/>
      <dgm:spPr/>
      <dgm:t>
        <a:bodyPr/>
        <a:lstStyle/>
        <a:p>
          <a:r>
            <a:rPr lang="en-GB" sz="2800" b="1" smtClean="0"/>
            <a:t>ExaO Scheduler</a:t>
          </a:r>
          <a:endParaRPr lang="zh-CN" altLang="en-US" sz="2800" dirty="0"/>
        </a:p>
      </dgm:t>
    </dgm:pt>
    <dgm:pt modelId="{3DF827F6-D783-4B80-8155-13449C7B57D9}" type="par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40743290-C337-48EA-A860-226B3E967BDF}" type="sib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BDC05A72-91C0-459D-875B-A577CFC48B52}">
      <dgm:prSet phldrT="[文本]" custT="1"/>
      <dgm:spPr/>
      <dgm:t>
        <a:bodyPr/>
        <a:lstStyle/>
        <a:p>
          <a:r>
            <a:rPr lang="en-GB" sz="2000" dirty="0" smtClean="0"/>
            <a:t>Centralized, efficient file-level scheduling and network resource allocation</a:t>
          </a:r>
          <a:endParaRPr lang="zh-CN" altLang="en-US" sz="2000" dirty="0"/>
        </a:p>
      </dgm:t>
    </dgm:pt>
    <dgm:pt modelId="{077D47DB-A0F9-4B3E-B826-66AB1F9D1CC5}" type="par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6698FA49-5DE0-400C-A868-90D9643C4728}" type="sib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A04CE278-FA75-40F9-AB1A-A4EEE6CA103D}">
      <dgm:prSet phldrT="[文本]" custT="1"/>
      <dgm:spPr/>
      <dgm:t>
        <a:bodyPr/>
        <a:lstStyle/>
        <a:p>
          <a:r>
            <a:rPr lang="en-GB" sz="2800" b="1" smtClean="0"/>
            <a:t>FDT</a:t>
          </a:r>
          <a:endParaRPr lang="zh-CN" altLang="en-US" sz="2800" dirty="0"/>
        </a:p>
      </dgm:t>
    </dgm:pt>
    <dgm:pt modelId="{34972BE8-D7BA-430C-84D5-954CBD915B8F}" type="par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4CAE26A8-EE5D-43C3-9F54-8BAEE214E802}" type="sib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2A2B55C3-D73F-4919-BA67-0ACA8EF94562}">
      <dgm:prSet phldrT="[文本]" custT="1"/>
      <dgm:spPr/>
      <dgm:t>
        <a:bodyPr/>
        <a:lstStyle/>
        <a:p>
          <a:r>
            <a:rPr lang="en-GB" sz="2000" dirty="0" smtClean="0"/>
            <a:t>Efficient data transfer tool on end hosts</a:t>
          </a:r>
          <a:endParaRPr lang="zh-CN" altLang="en-US" sz="2000" dirty="0"/>
        </a:p>
      </dgm:t>
    </dgm:pt>
    <dgm:pt modelId="{F606A141-D4AF-4B5E-87ED-ED7A4FF1ADAD}" type="par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D90CED73-5A1D-4C5B-ABCE-7CBAF629F82B}" type="sib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2AC953DA-B86E-465D-8CFE-10BB2A80F0BF}">
      <dgm:prSet phldrT="[文本]" custT="1"/>
      <dgm:spPr/>
      <dgm:t>
        <a:bodyPr/>
        <a:lstStyle/>
        <a:p>
          <a:r>
            <a:rPr lang="en-GB" sz="2800" b="1" smtClean="0"/>
            <a:t>Monalisa</a:t>
          </a:r>
          <a:endParaRPr lang="zh-CN" altLang="en-US" sz="2800" dirty="0"/>
        </a:p>
      </dgm:t>
    </dgm:pt>
    <dgm:pt modelId="{03A8F3A2-2EA1-43AF-AD96-9A52314B82C8}" type="par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AFC181D7-7C48-402F-898B-29B6E98C672A}" type="sib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649D1862-B8D9-4B81-BF56-B4C4E3135EAE}">
      <dgm:prSet phldrT="[文本]" custT="1"/>
      <dgm:spPr/>
      <dgm:t>
        <a:bodyPr/>
        <a:lstStyle/>
        <a:p>
          <a:r>
            <a:rPr lang="en-GB" sz="2000" dirty="0" smtClean="0"/>
            <a:t>Distributed monitoring infrastructure for real time monitoring of each </a:t>
          </a:r>
          <a:r>
            <a:rPr lang="en-US" altLang="zh-CN" sz="2000" dirty="0" smtClean="0"/>
            <a:t>transfer</a:t>
          </a:r>
          <a:endParaRPr lang="zh-CN" altLang="en-US" sz="2000" dirty="0"/>
        </a:p>
      </dgm:t>
    </dgm:pt>
    <dgm:pt modelId="{101DE5CF-F955-4532-8C54-53B7E99D22ED}" type="par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C7C5B4F7-D2D7-47C0-9ABC-01AAFF5C7903}" type="sib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493FE95A-5E94-1448-BEC8-A77A9D12847F}">
      <dgm:prSet phldrT="[文本]" custT="1"/>
      <dgm:spPr/>
      <dgm:t>
        <a:bodyPr/>
        <a:lstStyle/>
        <a:p>
          <a:r>
            <a:rPr lang="en-US" altLang="zh-CN" sz="2800" b="1" smtClean="0"/>
            <a:t>Transfer Execution Nodes</a:t>
          </a:r>
          <a:endParaRPr lang="zh-CN" altLang="en-US" sz="2800" b="1" dirty="0"/>
        </a:p>
      </dgm:t>
    </dgm:pt>
    <dgm:pt modelId="{273937F6-37E7-FC4C-B09D-341C0C05E320}" type="par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B2C7E4F7-2CE6-B745-914E-6BB59E3BFC15}" type="sib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8B01ED18-491D-A744-B9AC-C8B4C8414670}">
      <dgm:prSet phldrT="[文本]" custT="1"/>
      <dgm:spPr/>
      <dgm:t>
        <a:bodyPr/>
        <a:lstStyle/>
        <a:p>
          <a:r>
            <a:rPr lang="en-US" altLang="zh-CN" sz="2000" dirty="0" smtClean="0"/>
            <a:t>Enforce scheduling and rate allocation decisions at end hosts</a:t>
          </a:r>
          <a:endParaRPr lang="zh-CN" altLang="en-US" sz="2000" dirty="0"/>
        </a:p>
      </dgm:t>
    </dgm:pt>
    <dgm:pt modelId="{235FD834-D2B3-A449-9EFD-50C277FD65C7}" type="par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600E91A4-4D6A-D74D-B40E-545AE1F91BB7}" type="sib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87E76F1D-3B60-734E-B2BB-F44ADBD4EBD0}">
      <dgm:prSet phldrT="[文本]" custT="1"/>
      <dgm:spPr/>
      <dgm:t>
        <a:bodyPr/>
        <a:lstStyle/>
        <a:p>
          <a:r>
            <a:rPr lang="en-US" altLang="zh-CN" sz="2000" dirty="0" smtClean="0"/>
            <a:t>Enforce resource allocation in the network</a:t>
          </a:r>
          <a:endParaRPr lang="zh-CN" altLang="en-US" sz="2000" dirty="0"/>
        </a:p>
      </dgm:t>
    </dgm:pt>
    <dgm:pt modelId="{29A631DA-9243-B642-A751-4850D366D3B6}" type="par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82628D05-80DD-F940-B65D-652CF6F9AB02}" type="sib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18DA4FDB-D872-43E0-B04D-CF45D4149ADE}" type="pres">
      <dgm:prSet presAssocID="{7F2A4DDF-9A3D-4683-B2D2-603D9E9D37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0C3E00-9C62-413C-A9E2-EF15ED82F2F9}" type="pres">
      <dgm:prSet presAssocID="{F23E6AC7-B152-4E2D-942D-B0619A16DB26}" presName="linNode" presStyleCnt="0"/>
      <dgm:spPr/>
      <dgm:t>
        <a:bodyPr/>
        <a:lstStyle/>
        <a:p>
          <a:endParaRPr lang="zh-CN" altLang="en-US"/>
        </a:p>
      </dgm:t>
    </dgm:pt>
    <dgm:pt modelId="{4EE85207-F60B-4091-9F90-DBD34FEC4955}" type="pres">
      <dgm:prSet presAssocID="{F23E6AC7-B152-4E2D-942D-B0619A16DB26}" presName="parentText" presStyleLbl="node1" presStyleIdx="0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53CFF7-C289-4CC8-A1BC-B7C7D28145D2}" type="pres">
      <dgm:prSet presAssocID="{F23E6AC7-B152-4E2D-942D-B0619A16DB26}" presName="descendantText" presStyleLbl="alignAccFollowNode1" presStyleIdx="0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96E024-91AA-4EFA-B5A2-0393A0A46986}" type="pres">
      <dgm:prSet presAssocID="{48A0C4F5-E356-4535-96EB-A2D1401620F2}" presName="sp" presStyleCnt="0"/>
      <dgm:spPr/>
      <dgm:t>
        <a:bodyPr/>
        <a:lstStyle/>
        <a:p>
          <a:endParaRPr lang="zh-CN" altLang="en-US"/>
        </a:p>
      </dgm:t>
    </dgm:pt>
    <dgm:pt modelId="{84A14A87-A00A-4A04-92CE-ADA5D3E3CCCD}" type="pres">
      <dgm:prSet presAssocID="{19E76062-B84F-4B12-8306-12BC06FFC743}" presName="linNode" presStyleCnt="0"/>
      <dgm:spPr/>
      <dgm:t>
        <a:bodyPr/>
        <a:lstStyle/>
        <a:p>
          <a:endParaRPr lang="zh-CN" altLang="en-US"/>
        </a:p>
      </dgm:t>
    </dgm:pt>
    <dgm:pt modelId="{A734FBFB-4123-4354-8347-2BF391065CC8}" type="pres">
      <dgm:prSet presAssocID="{19E76062-B84F-4B12-8306-12BC06FFC743}" presName="parentText" presStyleLbl="node1" presStyleIdx="1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8EA1F3-D27E-4BE0-B912-D1BD83913AFE}" type="pres">
      <dgm:prSet presAssocID="{19E76062-B84F-4B12-8306-12BC06FFC743}" presName="descendantText" presStyleLbl="alignAccFollowNode1" presStyleIdx="1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AEAFE-B222-4865-88B0-1412BF3C9CA1}" type="pres">
      <dgm:prSet presAssocID="{651C11B5-A36F-488F-9F66-480404295DC1}" presName="sp" presStyleCnt="0"/>
      <dgm:spPr/>
      <dgm:t>
        <a:bodyPr/>
        <a:lstStyle/>
        <a:p>
          <a:endParaRPr lang="zh-CN" altLang="en-US"/>
        </a:p>
      </dgm:t>
    </dgm:pt>
    <dgm:pt modelId="{0C7677EB-01B3-4F42-8015-15DD4DD71F91}" type="pres">
      <dgm:prSet presAssocID="{2C7FEA01-BB06-4AD5-9192-55A41A9DE689}" presName="linNode" presStyleCnt="0"/>
      <dgm:spPr/>
      <dgm:t>
        <a:bodyPr/>
        <a:lstStyle/>
        <a:p>
          <a:endParaRPr lang="zh-CN" altLang="en-US"/>
        </a:p>
      </dgm:t>
    </dgm:pt>
    <dgm:pt modelId="{CF5EBAA8-D50A-420A-84E3-C1EE07B1CEA8}" type="pres">
      <dgm:prSet presAssocID="{2C7FEA01-BB06-4AD5-9192-55A41A9DE689}" presName="parentText" presStyleLbl="node1" presStyleIdx="2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130479-2567-4AAD-9175-06EE72774FE7}" type="pres">
      <dgm:prSet presAssocID="{2C7FEA01-BB06-4AD5-9192-55A41A9DE689}" presName="descendantText" presStyleLbl="alignAccFollowNode1" presStyleIdx="2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B445C6-B00D-4673-8B93-BEF9DCB0E439}" type="pres">
      <dgm:prSet presAssocID="{40743290-C337-48EA-A860-226B3E967BDF}" presName="sp" presStyleCnt="0"/>
      <dgm:spPr/>
      <dgm:t>
        <a:bodyPr/>
        <a:lstStyle/>
        <a:p>
          <a:endParaRPr lang="zh-CN" altLang="en-US"/>
        </a:p>
      </dgm:t>
    </dgm:pt>
    <dgm:pt modelId="{26D3F287-53B6-3447-A6D0-2812E3CE3A52}" type="pres">
      <dgm:prSet presAssocID="{493FE95A-5E94-1448-BEC8-A77A9D12847F}" presName="linNode" presStyleCnt="0"/>
      <dgm:spPr/>
      <dgm:t>
        <a:bodyPr/>
        <a:lstStyle/>
        <a:p>
          <a:endParaRPr lang="zh-CN" altLang="en-US"/>
        </a:p>
      </dgm:t>
    </dgm:pt>
    <dgm:pt modelId="{EF211CF4-090E-1544-8206-8E9EA2748C88}" type="pres">
      <dgm:prSet presAssocID="{493FE95A-5E94-1448-BEC8-A77A9D12847F}" presName="parentText" presStyleLbl="node1" presStyleIdx="3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F8707-5149-5A4E-B569-68081CD78366}" type="pres">
      <dgm:prSet presAssocID="{493FE95A-5E94-1448-BEC8-A77A9D12847F}" presName="descendantText" presStyleLbl="alignAccFollowNode1" presStyleIdx="3" presStyleCnt="6" custScaleX="1268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5FB9C-98DC-CF4C-9FCD-19447A892928}" type="pres">
      <dgm:prSet presAssocID="{B2C7E4F7-2CE6-B745-914E-6BB59E3BFC15}" presName="sp" presStyleCnt="0"/>
      <dgm:spPr/>
      <dgm:t>
        <a:bodyPr/>
        <a:lstStyle/>
        <a:p>
          <a:endParaRPr lang="zh-CN" altLang="en-US"/>
        </a:p>
      </dgm:t>
    </dgm:pt>
    <dgm:pt modelId="{14C50100-5E4D-4F90-A482-A5B20BAF0093}" type="pres">
      <dgm:prSet presAssocID="{A04CE278-FA75-40F9-AB1A-A4EEE6CA103D}" presName="linNode" presStyleCnt="0"/>
      <dgm:spPr/>
      <dgm:t>
        <a:bodyPr/>
        <a:lstStyle/>
        <a:p>
          <a:endParaRPr lang="zh-CN" altLang="en-US"/>
        </a:p>
      </dgm:t>
    </dgm:pt>
    <dgm:pt modelId="{1889267E-0460-4F69-A28E-F489C3AFE258}" type="pres">
      <dgm:prSet presAssocID="{A04CE278-FA75-40F9-AB1A-A4EEE6CA103D}" presName="parentText" presStyleLbl="node1" presStyleIdx="4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9A76F0-5BF5-402E-8F48-13E9ACEF8CBA}" type="pres">
      <dgm:prSet presAssocID="{A04CE278-FA75-40F9-AB1A-A4EEE6CA103D}" presName="descendantText" presStyleLbl="alignAccFollowNode1" presStyleIdx="4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06D1C-2036-4F5E-A501-E88482B21A22}" type="pres">
      <dgm:prSet presAssocID="{4CAE26A8-EE5D-43C3-9F54-8BAEE214E802}" presName="sp" presStyleCnt="0"/>
      <dgm:spPr/>
      <dgm:t>
        <a:bodyPr/>
        <a:lstStyle/>
        <a:p>
          <a:endParaRPr lang="zh-CN" altLang="en-US"/>
        </a:p>
      </dgm:t>
    </dgm:pt>
    <dgm:pt modelId="{343D0E35-E620-49F6-8F86-D95F8AE3287E}" type="pres">
      <dgm:prSet presAssocID="{2AC953DA-B86E-465D-8CFE-10BB2A80F0BF}" presName="linNode" presStyleCnt="0"/>
      <dgm:spPr/>
      <dgm:t>
        <a:bodyPr/>
        <a:lstStyle/>
        <a:p>
          <a:endParaRPr lang="zh-CN" altLang="en-US"/>
        </a:p>
      </dgm:t>
    </dgm:pt>
    <dgm:pt modelId="{021A7200-A1B1-4E60-A02F-9D6DA35506AF}" type="pres">
      <dgm:prSet presAssocID="{2AC953DA-B86E-465D-8CFE-10BB2A80F0BF}" presName="parentText" presStyleLbl="node1" presStyleIdx="5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F4114B-DAA8-48A5-8F24-0C89AF8CF265}" type="pres">
      <dgm:prSet presAssocID="{2AC953DA-B86E-465D-8CFE-10BB2A80F0BF}" presName="descendantText" presStyleLbl="alignAccFollowNode1" presStyleIdx="5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A8D44-6448-405A-ADB6-74A9CFF31518}" type="presOf" srcId="{BDC05A72-91C0-459D-875B-A577CFC48B52}" destId="{9D130479-2567-4AAD-9175-06EE72774FE7}" srcOrd="0" destOrd="0" presId="urn:microsoft.com/office/officeart/2005/8/layout/vList5"/>
    <dgm:cxn modelId="{0533369A-FC51-40DE-B006-AF2BBD010B2F}" srcId="{2C7FEA01-BB06-4AD5-9192-55A41A9DE689}" destId="{BDC05A72-91C0-459D-875B-A577CFC48B52}" srcOrd="0" destOrd="0" parTransId="{077D47DB-A0F9-4B3E-B826-66AB1F9D1CC5}" sibTransId="{6698FA49-5DE0-400C-A868-90D9643C4728}"/>
    <dgm:cxn modelId="{1D81AE2B-5649-4ECC-988C-687C76B69CED}" srcId="{7F2A4DDF-9A3D-4683-B2D2-603D9E9D3771}" destId="{2C7FEA01-BB06-4AD5-9192-55A41A9DE689}" srcOrd="2" destOrd="0" parTransId="{3DF827F6-D783-4B80-8155-13449C7B57D9}" sibTransId="{40743290-C337-48EA-A860-226B3E967BDF}"/>
    <dgm:cxn modelId="{F569AE0D-0F0B-421D-A31E-2165DE90574E}" type="presOf" srcId="{CD426F98-F821-4397-9FBF-53A678E57A40}" destId="{8D53CFF7-C289-4CC8-A1BC-B7C7D28145D2}" srcOrd="0" destOrd="0" presId="urn:microsoft.com/office/officeart/2005/8/layout/vList5"/>
    <dgm:cxn modelId="{D4ED20BA-A57A-3B47-8A5D-5F154415D9B8}" srcId="{493FE95A-5E94-1448-BEC8-A77A9D12847F}" destId="{8B01ED18-491D-A744-B9AC-C8B4C8414670}" srcOrd="0" destOrd="0" parTransId="{235FD834-D2B3-A449-9EFD-50C277FD65C7}" sibTransId="{600E91A4-4D6A-D74D-B40E-545AE1F91BB7}"/>
    <dgm:cxn modelId="{B1562D38-00C2-4944-A6B7-EBBB4BB5B57E}" type="presOf" srcId="{F23E6AC7-B152-4E2D-942D-B0619A16DB26}" destId="{4EE85207-F60B-4091-9F90-DBD34FEC4955}" srcOrd="0" destOrd="0" presId="urn:microsoft.com/office/officeart/2005/8/layout/vList5"/>
    <dgm:cxn modelId="{A2701140-340F-4B76-8B71-6617B92AE9E1}" srcId="{7F2A4DDF-9A3D-4683-B2D2-603D9E9D3771}" destId="{F23E6AC7-B152-4E2D-942D-B0619A16DB26}" srcOrd="0" destOrd="0" parTransId="{418DFB63-4409-4E6C-BF3A-6254A335B43C}" sibTransId="{48A0C4F5-E356-4535-96EB-A2D1401620F2}"/>
    <dgm:cxn modelId="{292E473D-12AD-4E95-9D8D-B15E82197335}" type="presOf" srcId="{2A2B55C3-D73F-4919-BA67-0ACA8EF94562}" destId="{AC9A76F0-5BF5-402E-8F48-13E9ACEF8CBA}" srcOrd="0" destOrd="0" presId="urn:microsoft.com/office/officeart/2005/8/layout/vList5"/>
    <dgm:cxn modelId="{264645FA-E14D-40E7-A147-B20CDACCEED8}" type="presOf" srcId="{19E76062-B84F-4B12-8306-12BC06FFC743}" destId="{A734FBFB-4123-4354-8347-2BF391065CC8}" srcOrd="0" destOrd="0" presId="urn:microsoft.com/office/officeart/2005/8/layout/vList5"/>
    <dgm:cxn modelId="{385057B3-3141-4CD1-A300-361CD82A5620}" srcId="{A04CE278-FA75-40F9-AB1A-A4EEE6CA103D}" destId="{2A2B55C3-D73F-4919-BA67-0ACA8EF94562}" srcOrd="0" destOrd="0" parTransId="{F606A141-D4AF-4B5E-87ED-ED7A4FF1ADAD}" sibTransId="{D90CED73-5A1D-4C5B-ABCE-7CBAF629F82B}"/>
    <dgm:cxn modelId="{B6B1BC19-E76B-6A41-937E-EB86006F958A}" srcId="{19E76062-B84F-4B12-8306-12BC06FFC743}" destId="{87E76F1D-3B60-734E-B2BB-F44ADBD4EBD0}" srcOrd="1" destOrd="0" parTransId="{29A631DA-9243-B642-A751-4850D366D3B6}" sibTransId="{82628D05-80DD-F940-B65D-652CF6F9AB02}"/>
    <dgm:cxn modelId="{A9FE901B-E7F0-44B5-B68A-2DD9BA26BE7A}" srcId="{7F2A4DDF-9A3D-4683-B2D2-603D9E9D3771}" destId="{19E76062-B84F-4B12-8306-12BC06FFC743}" srcOrd="1" destOrd="0" parTransId="{F798AE5A-1616-43D1-9385-02E9BD53B0E1}" sibTransId="{651C11B5-A36F-488F-9F66-480404295DC1}"/>
    <dgm:cxn modelId="{FCE424E6-6597-8D44-815A-7D7B8EFE370E}" type="presOf" srcId="{87E76F1D-3B60-734E-B2BB-F44ADBD4EBD0}" destId="{D38EA1F3-D27E-4BE0-B912-D1BD83913AFE}" srcOrd="0" destOrd="1" presId="urn:microsoft.com/office/officeart/2005/8/layout/vList5"/>
    <dgm:cxn modelId="{3D544CE2-C474-4E40-B85F-2A054FDC28D6}" type="presOf" srcId="{2AC953DA-B86E-465D-8CFE-10BB2A80F0BF}" destId="{021A7200-A1B1-4E60-A02F-9D6DA35506AF}" srcOrd="0" destOrd="0" presId="urn:microsoft.com/office/officeart/2005/8/layout/vList5"/>
    <dgm:cxn modelId="{A74DD1A6-CCB2-6746-8D96-BB6C4E52536F}" srcId="{7F2A4DDF-9A3D-4683-B2D2-603D9E9D3771}" destId="{493FE95A-5E94-1448-BEC8-A77A9D12847F}" srcOrd="3" destOrd="0" parTransId="{273937F6-37E7-FC4C-B09D-341C0C05E320}" sibTransId="{B2C7E4F7-2CE6-B745-914E-6BB59E3BFC15}"/>
    <dgm:cxn modelId="{68A656FE-754B-6045-87FA-098633A5D240}" type="presOf" srcId="{8B01ED18-491D-A744-B9AC-C8B4C8414670}" destId="{DEFF8707-5149-5A4E-B569-68081CD78366}" srcOrd="0" destOrd="0" presId="urn:microsoft.com/office/officeart/2005/8/layout/vList5"/>
    <dgm:cxn modelId="{9F09997C-1F77-4EE0-9897-59569C97D8C3}" srcId="{19E76062-B84F-4B12-8306-12BC06FFC743}" destId="{17B43373-F9D0-4F7D-8141-74E0DEF1D90A}" srcOrd="0" destOrd="0" parTransId="{0CB96805-6DDD-468A-95F6-53B8307E5FF7}" sibTransId="{15E6937C-E347-4AC9-B5D9-642534CE572C}"/>
    <dgm:cxn modelId="{67F7B713-0AB9-4C5D-A6C1-9E66CB009000}" type="presOf" srcId="{2C7FEA01-BB06-4AD5-9192-55A41A9DE689}" destId="{CF5EBAA8-D50A-420A-84E3-C1EE07B1CEA8}" srcOrd="0" destOrd="0" presId="urn:microsoft.com/office/officeart/2005/8/layout/vList5"/>
    <dgm:cxn modelId="{9B7B3DD3-B459-4534-8963-E04B61022D27}" type="presOf" srcId="{A04CE278-FA75-40F9-AB1A-A4EEE6CA103D}" destId="{1889267E-0460-4F69-A28E-F489C3AFE258}" srcOrd="0" destOrd="0" presId="urn:microsoft.com/office/officeart/2005/8/layout/vList5"/>
    <dgm:cxn modelId="{0C0CD4D9-B7B1-4ED9-BB9D-C7FAB7636EFB}" type="presOf" srcId="{17B43373-F9D0-4F7D-8141-74E0DEF1D90A}" destId="{D38EA1F3-D27E-4BE0-B912-D1BD83913AFE}" srcOrd="0" destOrd="0" presId="urn:microsoft.com/office/officeart/2005/8/layout/vList5"/>
    <dgm:cxn modelId="{C2A412B2-19CD-4A40-90EA-8DCB52125243}" srcId="{F23E6AC7-B152-4E2D-942D-B0619A16DB26}" destId="{CD426F98-F821-4397-9FBF-53A678E57A40}" srcOrd="0" destOrd="0" parTransId="{5EACD86C-A40E-4D9D-9D42-618BBB9E4AF1}" sibTransId="{0F2F8837-25C2-4B56-B87E-3295AEB646F4}"/>
    <dgm:cxn modelId="{76C6424E-65D1-4A2C-B097-BDC4FDD8B73D}" srcId="{7F2A4DDF-9A3D-4683-B2D2-603D9E9D3771}" destId="{2AC953DA-B86E-465D-8CFE-10BB2A80F0BF}" srcOrd="5" destOrd="0" parTransId="{03A8F3A2-2EA1-43AF-AD96-9A52314B82C8}" sibTransId="{AFC181D7-7C48-402F-898B-29B6E98C672A}"/>
    <dgm:cxn modelId="{3AE0844C-23C3-4100-A2A0-86270CC3A2A1}" srcId="{7F2A4DDF-9A3D-4683-B2D2-603D9E9D3771}" destId="{A04CE278-FA75-40F9-AB1A-A4EEE6CA103D}" srcOrd="4" destOrd="0" parTransId="{34972BE8-D7BA-430C-84D5-954CBD915B8F}" sibTransId="{4CAE26A8-EE5D-43C3-9F54-8BAEE214E802}"/>
    <dgm:cxn modelId="{C5CE2CB9-03BD-5049-BD5E-BF967772E979}" type="presOf" srcId="{493FE95A-5E94-1448-BEC8-A77A9D12847F}" destId="{EF211CF4-090E-1544-8206-8E9EA2748C88}" srcOrd="0" destOrd="0" presId="urn:microsoft.com/office/officeart/2005/8/layout/vList5"/>
    <dgm:cxn modelId="{0C460BB0-449A-4F64-B56E-6307FF9AA3F4}" type="presOf" srcId="{7F2A4DDF-9A3D-4683-B2D2-603D9E9D3771}" destId="{18DA4FDB-D872-43E0-B04D-CF45D4149ADE}" srcOrd="0" destOrd="0" presId="urn:microsoft.com/office/officeart/2005/8/layout/vList5"/>
    <dgm:cxn modelId="{B09D2D15-95B4-4CBD-993E-40E7D6CF83E1}" type="presOf" srcId="{649D1862-B8D9-4B81-BF56-B4C4E3135EAE}" destId="{20F4114B-DAA8-48A5-8F24-0C89AF8CF265}" srcOrd="0" destOrd="0" presId="urn:microsoft.com/office/officeart/2005/8/layout/vList5"/>
    <dgm:cxn modelId="{477F77B4-A4D5-485A-AB9A-237A647E5B22}" srcId="{2AC953DA-B86E-465D-8CFE-10BB2A80F0BF}" destId="{649D1862-B8D9-4B81-BF56-B4C4E3135EAE}" srcOrd="0" destOrd="0" parTransId="{101DE5CF-F955-4532-8C54-53B7E99D22ED}" sibTransId="{C7C5B4F7-D2D7-47C0-9ABC-01AAFF5C7903}"/>
    <dgm:cxn modelId="{8C2A524A-DE78-4F24-89DF-01CB54E40F06}" type="presParOf" srcId="{18DA4FDB-D872-43E0-B04D-CF45D4149ADE}" destId="{460C3E00-9C62-413C-A9E2-EF15ED82F2F9}" srcOrd="0" destOrd="0" presId="urn:microsoft.com/office/officeart/2005/8/layout/vList5"/>
    <dgm:cxn modelId="{267D764B-5DD1-462E-8935-22D1BCA0E999}" type="presParOf" srcId="{460C3E00-9C62-413C-A9E2-EF15ED82F2F9}" destId="{4EE85207-F60B-4091-9F90-DBD34FEC4955}" srcOrd="0" destOrd="0" presId="urn:microsoft.com/office/officeart/2005/8/layout/vList5"/>
    <dgm:cxn modelId="{F72AD16A-8C6A-4C53-B170-76D3E488E23E}" type="presParOf" srcId="{460C3E00-9C62-413C-A9E2-EF15ED82F2F9}" destId="{8D53CFF7-C289-4CC8-A1BC-B7C7D28145D2}" srcOrd="1" destOrd="0" presId="urn:microsoft.com/office/officeart/2005/8/layout/vList5"/>
    <dgm:cxn modelId="{3C9D1E68-1A45-41A6-92DC-4C72CC7CE236}" type="presParOf" srcId="{18DA4FDB-D872-43E0-B04D-CF45D4149ADE}" destId="{7996E024-91AA-4EFA-B5A2-0393A0A46986}" srcOrd="1" destOrd="0" presId="urn:microsoft.com/office/officeart/2005/8/layout/vList5"/>
    <dgm:cxn modelId="{32A52004-90BC-4DC8-9384-78CB2F7BA6E9}" type="presParOf" srcId="{18DA4FDB-D872-43E0-B04D-CF45D4149ADE}" destId="{84A14A87-A00A-4A04-92CE-ADA5D3E3CCCD}" srcOrd="2" destOrd="0" presId="urn:microsoft.com/office/officeart/2005/8/layout/vList5"/>
    <dgm:cxn modelId="{105FFFBB-D201-4018-96A5-45020FD74E64}" type="presParOf" srcId="{84A14A87-A00A-4A04-92CE-ADA5D3E3CCCD}" destId="{A734FBFB-4123-4354-8347-2BF391065CC8}" srcOrd="0" destOrd="0" presId="urn:microsoft.com/office/officeart/2005/8/layout/vList5"/>
    <dgm:cxn modelId="{3701D207-59E9-4F6C-A185-7D143A0AC4D5}" type="presParOf" srcId="{84A14A87-A00A-4A04-92CE-ADA5D3E3CCCD}" destId="{D38EA1F3-D27E-4BE0-B912-D1BD83913AFE}" srcOrd="1" destOrd="0" presId="urn:microsoft.com/office/officeart/2005/8/layout/vList5"/>
    <dgm:cxn modelId="{AFB46CDD-81C2-4327-9E1F-EC44A6D24A52}" type="presParOf" srcId="{18DA4FDB-D872-43E0-B04D-CF45D4149ADE}" destId="{E65AEAFE-B222-4865-88B0-1412BF3C9CA1}" srcOrd="3" destOrd="0" presId="urn:microsoft.com/office/officeart/2005/8/layout/vList5"/>
    <dgm:cxn modelId="{90200521-7AAB-43DE-83A4-F4D2E636B0A9}" type="presParOf" srcId="{18DA4FDB-D872-43E0-B04D-CF45D4149ADE}" destId="{0C7677EB-01B3-4F42-8015-15DD4DD71F91}" srcOrd="4" destOrd="0" presId="urn:microsoft.com/office/officeart/2005/8/layout/vList5"/>
    <dgm:cxn modelId="{9394FEAE-CB1D-4E0D-838B-79F3B7E4E9B3}" type="presParOf" srcId="{0C7677EB-01B3-4F42-8015-15DD4DD71F91}" destId="{CF5EBAA8-D50A-420A-84E3-C1EE07B1CEA8}" srcOrd="0" destOrd="0" presId="urn:microsoft.com/office/officeart/2005/8/layout/vList5"/>
    <dgm:cxn modelId="{04588A13-9ACB-4392-8EA6-C3A357DCB72C}" type="presParOf" srcId="{0C7677EB-01B3-4F42-8015-15DD4DD71F91}" destId="{9D130479-2567-4AAD-9175-06EE72774FE7}" srcOrd="1" destOrd="0" presId="urn:microsoft.com/office/officeart/2005/8/layout/vList5"/>
    <dgm:cxn modelId="{52D1AA1C-4244-473B-934F-7AEB414DEC32}" type="presParOf" srcId="{18DA4FDB-D872-43E0-B04D-CF45D4149ADE}" destId="{6EB445C6-B00D-4673-8B93-BEF9DCB0E439}" srcOrd="5" destOrd="0" presId="urn:microsoft.com/office/officeart/2005/8/layout/vList5"/>
    <dgm:cxn modelId="{F1F462A2-BF6A-7741-AF37-573A7B650711}" type="presParOf" srcId="{18DA4FDB-D872-43E0-B04D-CF45D4149ADE}" destId="{26D3F287-53B6-3447-A6D0-2812E3CE3A52}" srcOrd="6" destOrd="0" presId="urn:microsoft.com/office/officeart/2005/8/layout/vList5"/>
    <dgm:cxn modelId="{1F4FB526-2A07-F74A-BCE7-ACF585D3823A}" type="presParOf" srcId="{26D3F287-53B6-3447-A6D0-2812E3CE3A52}" destId="{EF211CF4-090E-1544-8206-8E9EA2748C88}" srcOrd="0" destOrd="0" presId="urn:microsoft.com/office/officeart/2005/8/layout/vList5"/>
    <dgm:cxn modelId="{B4E9969C-F5D6-344A-A52E-51F024C609AF}" type="presParOf" srcId="{26D3F287-53B6-3447-A6D0-2812E3CE3A52}" destId="{DEFF8707-5149-5A4E-B569-68081CD78366}" srcOrd="1" destOrd="0" presId="urn:microsoft.com/office/officeart/2005/8/layout/vList5"/>
    <dgm:cxn modelId="{062508C6-41A9-C846-B99B-E002240D6347}" type="presParOf" srcId="{18DA4FDB-D872-43E0-B04D-CF45D4149ADE}" destId="{B095FB9C-98DC-CF4C-9FCD-19447A892928}" srcOrd="7" destOrd="0" presId="urn:microsoft.com/office/officeart/2005/8/layout/vList5"/>
    <dgm:cxn modelId="{C2FE7FD4-681D-4FBA-8AFF-FBF01E976209}" type="presParOf" srcId="{18DA4FDB-D872-43E0-B04D-CF45D4149ADE}" destId="{14C50100-5E4D-4F90-A482-A5B20BAF0093}" srcOrd="8" destOrd="0" presId="urn:microsoft.com/office/officeart/2005/8/layout/vList5"/>
    <dgm:cxn modelId="{C5FB1659-028A-4154-AC91-3B4BAD593FE1}" type="presParOf" srcId="{14C50100-5E4D-4F90-A482-A5B20BAF0093}" destId="{1889267E-0460-4F69-A28E-F489C3AFE258}" srcOrd="0" destOrd="0" presId="urn:microsoft.com/office/officeart/2005/8/layout/vList5"/>
    <dgm:cxn modelId="{CF38A30A-868E-4C7F-B27B-FCE38693BD08}" type="presParOf" srcId="{14C50100-5E4D-4F90-A482-A5B20BAF0093}" destId="{AC9A76F0-5BF5-402E-8F48-13E9ACEF8CBA}" srcOrd="1" destOrd="0" presId="urn:microsoft.com/office/officeart/2005/8/layout/vList5"/>
    <dgm:cxn modelId="{B09ECB0A-832D-4760-9A19-FD0933630E08}" type="presParOf" srcId="{18DA4FDB-D872-43E0-B04D-CF45D4149ADE}" destId="{95E06D1C-2036-4F5E-A501-E88482B21A22}" srcOrd="9" destOrd="0" presId="urn:microsoft.com/office/officeart/2005/8/layout/vList5"/>
    <dgm:cxn modelId="{9226248E-64E3-414F-800D-721DBEF350B0}" type="presParOf" srcId="{18DA4FDB-D872-43E0-B04D-CF45D4149ADE}" destId="{343D0E35-E620-49F6-8F86-D95F8AE3287E}" srcOrd="10" destOrd="0" presId="urn:microsoft.com/office/officeart/2005/8/layout/vList5"/>
    <dgm:cxn modelId="{F73F7176-193B-4AFC-B652-680C56D3A5D2}" type="presParOf" srcId="{343D0E35-E620-49F6-8F86-D95F8AE3287E}" destId="{021A7200-A1B1-4E60-A02F-9D6DA35506AF}" srcOrd="0" destOrd="0" presId="urn:microsoft.com/office/officeart/2005/8/layout/vList5"/>
    <dgm:cxn modelId="{D1275E3B-67A0-4315-8724-87BB732BDBE4}" type="presParOf" srcId="{343D0E35-E620-49F6-8F86-D95F8AE3287E}" destId="{20F4114B-DAA8-48A5-8F24-0C89AF8CF2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6002420" y="-918715"/>
          <a:ext cx="7147405" cy="7147405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737024" y="530997"/>
          <a:ext cx="4917133" cy="10619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530997"/>
        <a:ext cx="4917133" cy="1061994"/>
      </dsp:txXfrm>
    </dsp:sp>
    <dsp:sp modelId="{6ACBAB29-8052-4D31-87EC-7CEAFF02BA42}">
      <dsp:nvSpPr>
        <dsp:cNvPr id="0" name=""/>
        <dsp:cNvSpPr/>
      </dsp:nvSpPr>
      <dsp:spPr>
        <a:xfrm>
          <a:off x="73277" y="398248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1123059" y="2123989"/>
          <a:ext cx="4531098" cy="1061994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1123059" y="2123989"/>
        <a:ext cx="4531098" cy="1061994"/>
      </dsp:txXfrm>
    </dsp:sp>
    <dsp:sp modelId="{684313DE-6DCD-4E1C-83F9-EED8963ADA15}">
      <dsp:nvSpPr>
        <dsp:cNvPr id="0" name=""/>
        <dsp:cNvSpPr/>
      </dsp:nvSpPr>
      <dsp:spPr>
        <a:xfrm>
          <a:off x="459312" y="1991240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737024" y="3716981"/>
          <a:ext cx="4917133" cy="1061994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3716981"/>
        <a:ext cx="4917133" cy="1061994"/>
      </dsp:txXfrm>
    </dsp:sp>
    <dsp:sp modelId="{F8D81291-1374-4CE7-B95E-FDA177BEF1AC}">
      <dsp:nvSpPr>
        <dsp:cNvPr id="0" name=""/>
        <dsp:cNvSpPr/>
      </dsp:nvSpPr>
      <dsp:spPr>
        <a:xfrm>
          <a:off x="73277" y="3584232"/>
          <a:ext cx="1327493" cy="13274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FD2AB-786A-4BA0-94B8-73FB12FF2ADA}">
      <dsp:nvSpPr>
        <dsp:cNvPr id="0" name=""/>
        <dsp:cNvSpPr/>
      </dsp:nvSpPr>
      <dsp:spPr>
        <a:xfrm>
          <a:off x="0" y="179357"/>
          <a:ext cx="11017516" cy="901992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/>
        </a:p>
      </dsp:txBody>
      <dsp:txXfrm>
        <a:off x="0" y="179357"/>
        <a:ext cx="11017516" cy="901992"/>
      </dsp:txXfrm>
    </dsp:sp>
    <dsp:sp modelId="{437BA233-CB0E-4F40-9F13-707705429C6B}">
      <dsp:nvSpPr>
        <dsp:cNvPr id="0" name=""/>
        <dsp:cNvSpPr/>
      </dsp:nvSpPr>
      <dsp:spPr>
        <a:xfrm>
          <a:off x="1344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1344" y="1060807"/>
        <a:ext cx="2202965" cy="4177795"/>
      </dsp:txXfrm>
    </dsp:sp>
    <dsp:sp modelId="{3544609D-052E-425B-BFB2-31D82C857EC2}">
      <dsp:nvSpPr>
        <dsp:cNvPr id="0" name=""/>
        <dsp:cNvSpPr/>
      </dsp:nvSpPr>
      <dsp:spPr>
        <a:xfrm>
          <a:off x="220431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2204310" y="1060807"/>
        <a:ext cx="2202965" cy="4177795"/>
      </dsp:txXfrm>
    </dsp:sp>
    <dsp:sp modelId="{AF2BF918-63D4-471B-AC37-CBFCAEEFE5F3}">
      <dsp:nvSpPr>
        <dsp:cNvPr id="0" name=""/>
        <dsp:cNvSpPr/>
      </dsp:nvSpPr>
      <dsp:spPr>
        <a:xfrm>
          <a:off x="440727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4407275" y="1060807"/>
        <a:ext cx="2202965" cy="4177795"/>
      </dsp:txXfrm>
    </dsp:sp>
    <dsp:sp modelId="{61BACF6A-F16C-4F64-9155-ACFDF2449BD7}">
      <dsp:nvSpPr>
        <dsp:cNvPr id="0" name=""/>
        <dsp:cNvSpPr/>
      </dsp:nvSpPr>
      <dsp:spPr>
        <a:xfrm>
          <a:off x="661024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6610240" y="1060807"/>
        <a:ext cx="2202965" cy="4177795"/>
      </dsp:txXfrm>
    </dsp:sp>
    <dsp:sp modelId="{B3E42C1B-A935-4212-9191-1B9B0A64F3C8}">
      <dsp:nvSpPr>
        <dsp:cNvPr id="0" name=""/>
        <dsp:cNvSpPr/>
      </dsp:nvSpPr>
      <dsp:spPr>
        <a:xfrm>
          <a:off x="881320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/>
        </a:p>
      </dsp:txBody>
      <dsp:txXfrm>
        <a:off x="8813205" y="1060807"/>
        <a:ext cx="2202965" cy="4177795"/>
      </dsp:txXfrm>
    </dsp:sp>
    <dsp:sp modelId="{FD5008A4-269E-4CA3-BA87-F2C8948DCC4C}">
      <dsp:nvSpPr>
        <dsp:cNvPr id="0" name=""/>
        <dsp:cNvSpPr/>
      </dsp:nvSpPr>
      <dsp:spPr>
        <a:xfrm>
          <a:off x="0" y="4856363"/>
          <a:ext cx="11017516" cy="37925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CFF7-C289-4CC8-A1BC-B7C7D28145D2}">
      <dsp:nvSpPr>
        <dsp:cNvPr id="0" name=""/>
        <dsp:cNvSpPr/>
      </dsp:nvSpPr>
      <dsp:spPr>
        <a:xfrm rot="5400000">
          <a:off x="6915779" y="-3673618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Allow users submit and manage transfer request through different interface</a:t>
          </a:r>
          <a:endParaRPr lang="zh-CN" altLang="en-US" sz="2000" kern="1200" dirty="0"/>
        </a:p>
      </dsp:txBody>
      <dsp:txXfrm rot="-5400000">
        <a:off x="3158188" y="116213"/>
        <a:ext cx="8143386" cy="595963"/>
      </dsp:txXfrm>
    </dsp:sp>
    <dsp:sp modelId="{4EE85207-F60B-4091-9F90-DBD34FEC4955}">
      <dsp:nvSpPr>
        <dsp:cNvPr id="0" name=""/>
        <dsp:cNvSpPr/>
      </dsp:nvSpPr>
      <dsp:spPr>
        <a:xfrm>
          <a:off x="934" y="141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 smtClean="0"/>
            <a:t>RESTful-API</a:t>
          </a:r>
          <a:endParaRPr lang="zh-CN" altLang="en-US" sz="2800" kern="1200" dirty="0"/>
        </a:p>
      </dsp:txBody>
      <dsp:txXfrm>
        <a:off x="41234" y="41717"/>
        <a:ext cx="3076653" cy="744954"/>
      </dsp:txXfrm>
    </dsp:sp>
    <dsp:sp modelId="{D38EA1F3-D27E-4BE0-B912-D1BD83913AFE}">
      <dsp:nvSpPr>
        <dsp:cNvPr id="0" name=""/>
        <dsp:cNvSpPr/>
      </dsp:nvSpPr>
      <dsp:spPr>
        <a:xfrm rot="5400000">
          <a:off x="6915779" y="-2806786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148096"/>
              <a:satOff val="9651"/>
              <a:lumOff val="6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Collect on-demand, real-time, minimal abstract routing information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resource allocation in the network</a:t>
          </a:r>
          <a:endParaRPr lang="zh-CN" altLang="en-US" sz="2000" kern="1200" dirty="0"/>
        </a:p>
      </dsp:txBody>
      <dsp:txXfrm rot="-5400000">
        <a:off x="3158188" y="983045"/>
        <a:ext cx="8143386" cy="595963"/>
      </dsp:txXfrm>
    </dsp:sp>
    <dsp:sp modelId="{A734FBFB-4123-4354-8347-2BF391065CC8}">
      <dsp:nvSpPr>
        <dsp:cNvPr id="0" name=""/>
        <dsp:cNvSpPr/>
      </dsp:nvSpPr>
      <dsp:spPr>
        <a:xfrm>
          <a:off x="934" y="868249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50000"/>
                <a:satMod val="300000"/>
              </a:schemeClr>
            </a:gs>
            <a:gs pos="35000">
              <a:schemeClr val="accent5">
                <a:hueOff val="-1986775"/>
                <a:satOff val="7962"/>
                <a:lumOff val="1726"/>
                <a:alphaOff val="0"/>
                <a:tint val="37000"/>
                <a:satMod val="30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ALTO</a:t>
          </a:r>
          <a:endParaRPr lang="zh-CN" altLang="en-US" sz="2800" kern="1200" dirty="0"/>
        </a:p>
      </dsp:txBody>
      <dsp:txXfrm>
        <a:off x="41234" y="908549"/>
        <a:ext cx="3076653" cy="744954"/>
      </dsp:txXfrm>
    </dsp:sp>
    <dsp:sp modelId="{9D130479-2567-4AAD-9175-06EE72774FE7}">
      <dsp:nvSpPr>
        <dsp:cNvPr id="0" name=""/>
        <dsp:cNvSpPr/>
      </dsp:nvSpPr>
      <dsp:spPr>
        <a:xfrm rot="5400000">
          <a:off x="6915779" y="-1939954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4296193"/>
              <a:satOff val="19301"/>
              <a:lumOff val="13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Centralized, efficient file-level scheduling and network resource allocation</a:t>
          </a:r>
          <a:endParaRPr lang="zh-CN" altLang="en-US" sz="2000" kern="1200" dirty="0"/>
        </a:p>
      </dsp:txBody>
      <dsp:txXfrm rot="-5400000">
        <a:off x="3158188" y="1849877"/>
        <a:ext cx="8143386" cy="595963"/>
      </dsp:txXfrm>
    </dsp:sp>
    <dsp:sp modelId="{CF5EBAA8-D50A-420A-84E3-C1EE07B1CEA8}">
      <dsp:nvSpPr>
        <dsp:cNvPr id="0" name=""/>
        <dsp:cNvSpPr/>
      </dsp:nvSpPr>
      <dsp:spPr>
        <a:xfrm>
          <a:off x="934" y="1735081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50000"/>
                <a:satMod val="300000"/>
              </a:schemeClr>
            </a:gs>
            <a:gs pos="35000">
              <a:schemeClr val="accent5">
                <a:hueOff val="-3973551"/>
                <a:satOff val="15924"/>
                <a:lumOff val="3451"/>
                <a:alphaOff val="0"/>
                <a:tint val="37000"/>
                <a:satMod val="30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ExaO Scheduler</a:t>
          </a:r>
          <a:endParaRPr lang="zh-CN" altLang="en-US" sz="2800" kern="1200" dirty="0"/>
        </a:p>
      </dsp:txBody>
      <dsp:txXfrm>
        <a:off x="41234" y="1775381"/>
        <a:ext cx="3076653" cy="744954"/>
      </dsp:txXfrm>
    </dsp:sp>
    <dsp:sp modelId="{DEFF8707-5149-5A4E-B569-68081CD78366}">
      <dsp:nvSpPr>
        <dsp:cNvPr id="0" name=""/>
        <dsp:cNvSpPr/>
      </dsp:nvSpPr>
      <dsp:spPr>
        <a:xfrm rot="5400000">
          <a:off x="6915779" y="-1073122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6444289"/>
              <a:satOff val="28952"/>
              <a:lumOff val="1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scheduling and rate allocation decisions at end hosts</a:t>
          </a:r>
          <a:endParaRPr lang="zh-CN" altLang="en-US" sz="2000" kern="1200" dirty="0"/>
        </a:p>
      </dsp:txBody>
      <dsp:txXfrm rot="-5400000">
        <a:off x="3158188" y="2716709"/>
        <a:ext cx="8143386" cy="595963"/>
      </dsp:txXfrm>
    </dsp:sp>
    <dsp:sp modelId="{EF211CF4-090E-1544-8206-8E9EA2748C88}">
      <dsp:nvSpPr>
        <dsp:cNvPr id="0" name=""/>
        <dsp:cNvSpPr/>
      </dsp:nvSpPr>
      <dsp:spPr>
        <a:xfrm>
          <a:off x="934" y="2601913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50000"/>
                <a:satMod val="300000"/>
              </a:schemeClr>
            </a:gs>
            <a:gs pos="35000">
              <a:schemeClr val="accent5">
                <a:hueOff val="-5960326"/>
                <a:satOff val="23887"/>
                <a:lumOff val="5177"/>
                <a:alphaOff val="0"/>
                <a:tint val="37000"/>
                <a:satMod val="30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/>
            <a:t>Transfer Execution Nodes</a:t>
          </a:r>
          <a:endParaRPr lang="zh-CN" altLang="en-US" sz="2800" b="1" kern="1200" dirty="0"/>
        </a:p>
      </dsp:txBody>
      <dsp:txXfrm>
        <a:off x="41234" y="2642213"/>
        <a:ext cx="3076653" cy="744954"/>
      </dsp:txXfrm>
    </dsp:sp>
    <dsp:sp modelId="{AC9A76F0-5BF5-402E-8F48-13E9ACEF8CBA}">
      <dsp:nvSpPr>
        <dsp:cNvPr id="0" name=""/>
        <dsp:cNvSpPr/>
      </dsp:nvSpPr>
      <dsp:spPr>
        <a:xfrm rot="5400000">
          <a:off x="6915779" y="-206290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592385"/>
              <a:satOff val="38602"/>
              <a:lumOff val="2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Efficient data transfer tool on end hosts</a:t>
          </a:r>
          <a:endParaRPr lang="zh-CN" altLang="en-US" sz="2000" kern="1200" dirty="0"/>
        </a:p>
      </dsp:txBody>
      <dsp:txXfrm rot="-5400000">
        <a:off x="3158188" y="3583541"/>
        <a:ext cx="8143386" cy="595963"/>
      </dsp:txXfrm>
    </dsp:sp>
    <dsp:sp modelId="{1889267E-0460-4F69-A28E-F489C3AFE258}">
      <dsp:nvSpPr>
        <dsp:cNvPr id="0" name=""/>
        <dsp:cNvSpPr/>
      </dsp:nvSpPr>
      <dsp:spPr>
        <a:xfrm>
          <a:off x="934" y="3468745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50000"/>
                <a:satMod val="300000"/>
              </a:schemeClr>
            </a:gs>
            <a:gs pos="35000">
              <a:schemeClr val="accent5">
                <a:hueOff val="-7947101"/>
                <a:satOff val="31849"/>
                <a:lumOff val="6902"/>
                <a:alphaOff val="0"/>
                <a:tint val="37000"/>
                <a:satMod val="30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FDT</a:t>
          </a:r>
          <a:endParaRPr lang="zh-CN" altLang="en-US" sz="2800" kern="1200" dirty="0"/>
        </a:p>
      </dsp:txBody>
      <dsp:txXfrm>
        <a:off x="41234" y="3509045"/>
        <a:ext cx="3076653" cy="744954"/>
      </dsp:txXfrm>
    </dsp:sp>
    <dsp:sp modelId="{20F4114B-DAA8-48A5-8F24-0C89AF8CF265}">
      <dsp:nvSpPr>
        <dsp:cNvPr id="0" name=""/>
        <dsp:cNvSpPr/>
      </dsp:nvSpPr>
      <dsp:spPr>
        <a:xfrm rot="5400000">
          <a:off x="6915779" y="660541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Distributed monitoring infrastructure for real time monitoring of each </a:t>
          </a:r>
          <a:r>
            <a:rPr lang="en-US" altLang="zh-CN" sz="2000" kern="1200" dirty="0" smtClean="0"/>
            <a:t>transfer</a:t>
          </a:r>
          <a:endParaRPr lang="zh-CN" altLang="en-US" sz="2000" kern="1200" dirty="0"/>
        </a:p>
      </dsp:txBody>
      <dsp:txXfrm rot="-5400000">
        <a:off x="3158188" y="4450372"/>
        <a:ext cx="8143386" cy="595963"/>
      </dsp:txXfrm>
    </dsp:sp>
    <dsp:sp modelId="{021A7200-A1B1-4E60-A02F-9D6DA35506AF}">
      <dsp:nvSpPr>
        <dsp:cNvPr id="0" name=""/>
        <dsp:cNvSpPr/>
      </dsp:nvSpPr>
      <dsp:spPr>
        <a:xfrm>
          <a:off x="934" y="433557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Monalisa</a:t>
          </a:r>
          <a:endParaRPr lang="zh-CN" altLang="en-US" sz="2800" kern="1200" dirty="0"/>
        </a:p>
      </dsp:txBody>
      <dsp:txXfrm>
        <a:off x="41234" y="4375877"/>
        <a:ext cx="3076653" cy="74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20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Minimally invasive change on end host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Real-time, dynamic resource allocation under the existence of other network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Not CMS or HEP specific, </a:t>
            </a:r>
            <a:r>
              <a:rPr lang="en-GB" altLang="zh-CN" sz="3200" dirty="0" smtClean="0"/>
              <a:t>hence support any data intensive sciences.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Dataset distribution to N destination: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Maximal link utilization </a:t>
            </a:r>
            <a:r>
              <a:rPr lang="en-GB" altLang="zh-CN" sz="3200" dirty="0" smtClean="0"/>
              <a:t>in the testbed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</a:t>
            </a:r>
            <a:r>
              <a:rPr lang="en-GB" altLang="zh-CN" sz="3200" b="1" dirty="0" smtClean="0"/>
              <a:t> times faster than dataset level scheduling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5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91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48163CF-BA54-D549-9D5C-B7FFE81D7A99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075" y="6356352"/>
            <a:ext cx="41142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79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086F01A-CE0F-4F46-B785-041037040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4924" y="6549672"/>
            <a:ext cx="2539669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174B04-4DAE-EB42-9616-9AE45265018B}" type="slidenum">
              <a:rPr lang="en-US" smtClean="0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3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196" y="990600"/>
            <a:ext cx="580102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990600"/>
            <a:ext cx="580314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2190413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454" y="85614"/>
            <a:ext cx="1141513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195" y="990600"/>
            <a:ext cx="1180734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6" Type="http://schemas.openxmlformats.org/officeDocument/2006/relationships/image" Target="../media/image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7252" y="141903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ExaO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: Software Defined Data Distribution for </a:t>
            </a: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Sciences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9286" y="3797868"/>
            <a:ext cx="8991839" cy="1294832"/>
          </a:xfrm>
        </p:spPr>
        <p:txBody>
          <a:bodyPr/>
          <a:lstStyle/>
          <a:p>
            <a:r>
              <a:rPr lang="en-US" altLang="zh-CN" smtClean="0"/>
              <a:t>California </a:t>
            </a:r>
            <a:r>
              <a:rPr lang="en-US" altLang="zh-CN" dirty="0" smtClean="0"/>
              <a:t>Institute of Technology,</a:t>
            </a:r>
          </a:p>
          <a:p>
            <a:r>
              <a:rPr lang="en-US" dirty="0"/>
              <a:t>European Organization for Nuclear Research (</a:t>
            </a:r>
            <a:r>
              <a:rPr lang="en-US" altLang="zh-CN" dirty="0"/>
              <a:t>CERN</a:t>
            </a:r>
            <a:r>
              <a:rPr lang="en-US" altLang="zh-CN" dirty="0" smtClean="0"/>
              <a:t>),</a:t>
            </a:r>
          </a:p>
          <a:p>
            <a:r>
              <a:rPr lang="en-US" altLang="zh-CN" dirty="0"/>
              <a:t>Yale </a:t>
            </a:r>
            <a:r>
              <a:rPr lang="en-US" altLang="zh-CN" dirty="0" smtClean="0"/>
              <a:t>University</a:t>
            </a:r>
            <a:endParaRPr 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33260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Scheduler</a:t>
            </a:r>
            <a:r>
              <a:rPr lang="zh-CN" altLang="en-US" sz="2000" dirty="0"/>
              <a:t> </a:t>
            </a:r>
            <a:r>
              <a:rPr lang="en-US" altLang="zh-CN" sz="2000" dirty="0"/>
              <a:t>queries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requests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ExaO</a:t>
            </a:r>
            <a:r>
              <a:rPr lang="zh-CN" altLang="en-US" sz="2000" dirty="0"/>
              <a:t> </a:t>
            </a:r>
            <a:r>
              <a:rPr lang="en-US" altLang="zh-CN" sz="2000" dirty="0"/>
              <a:t>RESTful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queries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controllers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routing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58600" y="4010629"/>
            <a:ext cx="1622322" cy="408917"/>
            <a:chOff x="6500621" y="1302555"/>
            <a:chExt cx="1622322" cy="408917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11000" y="4163029"/>
            <a:ext cx="1622322" cy="408917"/>
            <a:chOff x="6500621" y="1302555"/>
            <a:chExt cx="1622322" cy="408917"/>
          </a:xfrm>
        </p:grpSpPr>
        <p:sp>
          <p:nvSpPr>
            <p:cNvPr id="27" name="对角圆角矩形 26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63400" y="4315429"/>
            <a:ext cx="1622322" cy="408917"/>
            <a:chOff x="6500621" y="1302555"/>
            <a:chExt cx="1622322" cy="408917"/>
          </a:xfrm>
        </p:grpSpPr>
        <p:sp>
          <p:nvSpPr>
            <p:cNvPr id="30" name="对角圆角矩形 29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3957" y="2448283"/>
            <a:ext cx="1757944" cy="350587"/>
            <a:chOff x="5560608" y="1333344"/>
            <a:chExt cx="1622322" cy="350587"/>
          </a:xfrm>
        </p:grpSpPr>
        <p:sp>
          <p:nvSpPr>
            <p:cNvPr id="60" name="对角圆角矩形 59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0608" y="1333344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User Requests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3956E-7 2.59259E-6 L 0.00039 0.07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5419E-7 -3.33333E-6 L -0.056 0.164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82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4E-6 4.44444E-6 L 0.10223 0.1428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5" y="71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021E-6 2.22222E-6 L 0.299 0.11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5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09209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ALTO</a:t>
            </a:r>
            <a:r>
              <a:rPr lang="zh-CN" altLang="en-US" sz="2000" dirty="0"/>
              <a:t> </a:t>
            </a:r>
            <a:r>
              <a:rPr lang="en-US" altLang="zh-CN" sz="2000" dirty="0"/>
              <a:t>controller</a:t>
            </a:r>
            <a:r>
              <a:rPr lang="zh-CN" altLang="en-US" sz="2000" dirty="0"/>
              <a:t> </a:t>
            </a:r>
            <a:r>
              <a:rPr lang="en-US" altLang="zh-CN" sz="2000" dirty="0"/>
              <a:t>collects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state and computes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on-demand,</a:t>
            </a:r>
            <a:r>
              <a:rPr lang="zh-CN" altLang="en-US" sz="2000" dirty="0"/>
              <a:t> </a:t>
            </a:r>
            <a:r>
              <a:rPr lang="en-US" altLang="zh-CN" sz="2000" dirty="0"/>
              <a:t>minimal,</a:t>
            </a:r>
            <a:r>
              <a:rPr lang="zh-CN" altLang="en-US" sz="2000" dirty="0"/>
              <a:t> </a:t>
            </a:r>
            <a:r>
              <a:rPr lang="en-US" altLang="zh-CN" sz="2000" dirty="0"/>
              <a:t>abstract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response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query</a:t>
            </a:r>
            <a:endParaRPr lang="en-US" altLang="zh-CN" sz="20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818959" y="4966628"/>
            <a:ext cx="1622322" cy="408917"/>
            <a:chOff x="6500621" y="1302555"/>
            <a:chExt cx="1622322" cy="408917"/>
          </a:xfrm>
        </p:grpSpPr>
        <p:sp>
          <p:nvSpPr>
            <p:cNvPr id="33" name="对角圆角矩形 3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22906" y="4994456"/>
            <a:ext cx="1622322" cy="408917"/>
            <a:chOff x="6500621" y="1302555"/>
            <a:chExt cx="1622322" cy="408917"/>
          </a:xfrm>
        </p:grpSpPr>
        <p:sp>
          <p:nvSpPr>
            <p:cNvPr id="39" name="对角圆角矩形 3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5903" y="4993487"/>
            <a:ext cx="1622322" cy="408917"/>
            <a:chOff x="6500621" y="1302555"/>
            <a:chExt cx="1622322" cy="408917"/>
          </a:xfrm>
        </p:grpSpPr>
        <p:sp>
          <p:nvSpPr>
            <p:cNvPr id="36" name="对角圆角矩形 3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-3.7037E-7 L 0.06576 -0.1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-8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1392 -0.162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81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0001E-7 4.81481E-6 L -0.36645 -0.165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414756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centralized,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scheduling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decisions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7873" y="3718930"/>
            <a:ext cx="2120213" cy="408917"/>
            <a:chOff x="6500621" y="1302555"/>
            <a:chExt cx="1664954" cy="408917"/>
          </a:xfrm>
        </p:grpSpPr>
        <p:sp>
          <p:nvSpPr>
            <p:cNvPr id="42" name="对角圆角矩形 4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20273" y="3871330"/>
            <a:ext cx="2120213" cy="408917"/>
            <a:chOff x="6500621" y="1302555"/>
            <a:chExt cx="1664954" cy="408917"/>
          </a:xfrm>
        </p:grpSpPr>
        <p:sp>
          <p:nvSpPr>
            <p:cNvPr id="63" name="对角圆角矩形 6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673" y="4023730"/>
            <a:ext cx="2120213" cy="408917"/>
            <a:chOff x="6500621" y="1302555"/>
            <a:chExt cx="1664954" cy="408917"/>
          </a:xfrm>
        </p:grpSpPr>
        <p:sp>
          <p:nvSpPr>
            <p:cNvPr id="66" name="对角圆角矩形 6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25073" y="4176130"/>
            <a:ext cx="2120213" cy="408917"/>
            <a:chOff x="6500621" y="1302555"/>
            <a:chExt cx="1664954" cy="408917"/>
          </a:xfrm>
        </p:grpSpPr>
        <p:sp>
          <p:nvSpPr>
            <p:cNvPr id="15" name="对角圆角矩形 1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Decisions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72E-6 -7.40741E-7 L -0.11785 0.180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3" y="10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1E-7 -2.96296E-6 L 0.10288 0.16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1692E-6 4.81481E-6 L 0.28754 0.1321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7" y="659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 C 0 -0.181 0.069 -0.25 0.125 -0.25 L 0.25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0473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Execution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(TEN)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updated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/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TEN</a:t>
            </a:r>
            <a:r>
              <a:rPr lang="zh-CN" altLang="en-US" sz="2000" dirty="0"/>
              <a:t> </a:t>
            </a:r>
            <a:r>
              <a:rPr lang="en-US" altLang="zh-CN" sz="2000" dirty="0"/>
              <a:t>instruct</a:t>
            </a:r>
            <a:r>
              <a:rPr lang="zh-CN" altLang="en-US" sz="2000" dirty="0"/>
              <a:t> </a:t>
            </a:r>
            <a:r>
              <a:rPr lang="en-GB" sz="2000" dirty="0"/>
              <a:t>efficient data transfer tools on end hosts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FDT)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enforce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decisions</a:t>
            </a:r>
            <a:endParaRPr lang="en-US" altLang="zh-CN" sz="20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537661" y="3654497"/>
            <a:ext cx="1338413" cy="408917"/>
            <a:chOff x="6500621" y="1302555"/>
            <a:chExt cx="1622322" cy="408917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Query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841773" y="3692640"/>
            <a:ext cx="1716695" cy="584775"/>
            <a:chOff x="6500621" y="1302555"/>
            <a:chExt cx="1622322" cy="584775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69197" y="3845040"/>
            <a:ext cx="1741673" cy="584775"/>
            <a:chOff x="6500621" y="1302555"/>
            <a:chExt cx="1622323" cy="584775"/>
          </a:xfrm>
        </p:grpSpPr>
        <p:sp>
          <p:nvSpPr>
            <p:cNvPr id="69" name="对角圆角矩形 6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0622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00500" y="3997440"/>
            <a:ext cx="1862768" cy="408917"/>
            <a:chOff x="6500621" y="1302555"/>
            <a:chExt cx="1622322" cy="408917"/>
          </a:xfrm>
        </p:grpSpPr>
        <p:sp>
          <p:nvSpPr>
            <p:cNvPr id="72" name="对角圆角矩形 7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</a:t>
              </a:r>
              <a:r>
                <a:rPr lang="en-US" altLang="zh-CN" dirty="0" err="1" smtClean="0"/>
                <a:t>ininstruction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93624" y="4149840"/>
            <a:ext cx="1922044" cy="584775"/>
            <a:chOff x="6500621" y="1302555"/>
            <a:chExt cx="1622322" cy="584775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72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instruction</a:t>
              </a:r>
              <a:endParaRPr lang="zh-CN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084E-6 2.96296E-6 L -0.21695 0.2879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8" y="14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1684E-6 -7.40741E-7 L -0.03712 0.2488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124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033E-7 -1.48148E-6 L 0.13231 0.239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96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13611 C -3.33333E-6 -0.19722 0.02631 -0.27222 0.04766 -0.27222 L 0.09532 -0.27222 " pathEditMode="relative" rAng="0" ptsTypes="FfFF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09025"/>
              </p:ext>
            </p:extLst>
          </p:nvPr>
        </p:nvGraphicFramePr>
        <p:xfrm>
          <a:off x="342900" y="1031875"/>
          <a:ext cx="6821488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31875"/>
                        <a:ext cx="6821488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Execution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(TEN)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updated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TEN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instruct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efficient data transfer tools on end hosts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(e.g.,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FDT)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enforce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err="1"/>
              <a:t>MonALISA</a:t>
            </a:r>
            <a:r>
              <a:rPr lang="zh-CN" altLang="en-US" sz="2000" dirty="0"/>
              <a:t> </a:t>
            </a:r>
            <a:r>
              <a:rPr lang="en-US" altLang="zh-CN" sz="2000" dirty="0"/>
              <a:t>sensors</a:t>
            </a:r>
            <a:r>
              <a:rPr lang="zh-CN" altLang="en-US" sz="2000" dirty="0"/>
              <a:t>  </a:t>
            </a:r>
            <a:r>
              <a:rPr lang="en-US" altLang="zh-CN" sz="2000" dirty="0"/>
              <a:t>monitor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send</a:t>
            </a:r>
            <a:r>
              <a:rPr lang="zh-CN" altLang="en-US" sz="2000" dirty="0"/>
              <a:t> </a:t>
            </a:r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42454" y="6108481"/>
            <a:ext cx="1664146" cy="584775"/>
            <a:chOff x="6500621" y="1302555"/>
            <a:chExt cx="1622322" cy="584775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822416" y="6108481"/>
            <a:ext cx="1647984" cy="584775"/>
            <a:chOff x="6500621" y="1302555"/>
            <a:chExt cx="1622322" cy="584775"/>
          </a:xfrm>
        </p:grpSpPr>
        <p:sp>
          <p:nvSpPr>
            <p:cNvPr id="45" name="对角圆角矩形 4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302378" y="6073299"/>
            <a:ext cx="1695322" cy="408917"/>
            <a:chOff x="6500621" y="1302555"/>
            <a:chExt cx="1622322" cy="408917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719E-6 -3.7037E-7 L 0.41829 -0.289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4" y="-14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21E-6 -3.7037E-7 L 0.22112 -0.2564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6" y="-1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233E-6 2.22222E-6 L 0.06212 -0.25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Practical </a:t>
            </a:r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Concerns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03536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Minimally invasive change on end host groups</a:t>
            </a:r>
            <a:endParaRPr lang="zh-CN" altLang="en-US" sz="2400" kern="1200" dirty="0"/>
          </a:p>
        </p:txBody>
      </p:sp>
      <p:sp>
        <p:nvSpPr>
          <p:cNvPr id="5" name="任意多边形 4"/>
          <p:cNvSpPr/>
          <p:nvPr/>
        </p:nvSpPr>
        <p:spPr>
          <a:xfrm>
            <a:off x="6283215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3311292"/>
              <a:satOff val="13270"/>
              <a:lumOff val="2876"/>
              <a:alphaOff val="0"/>
            </a:schemeClr>
          </a:fillRef>
          <a:effectRef idx="1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Real-time, dynamic resource allocation under the existence of other network traffic</a:t>
            </a:r>
            <a:endParaRPr lang="zh-CN" altLang="en-US" sz="2400" kern="1200" dirty="0"/>
          </a:p>
        </p:txBody>
      </p:sp>
      <p:sp>
        <p:nvSpPr>
          <p:cNvPr id="7" name="任意多边形 6"/>
          <p:cNvSpPr/>
          <p:nvPr/>
        </p:nvSpPr>
        <p:spPr>
          <a:xfrm>
            <a:off x="1703536" y="40061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6622584"/>
              <a:satOff val="26541"/>
              <a:lumOff val="5752"/>
              <a:alphaOff val="0"/>
            </a:schemeClr>
          </a:fillRef>
          <a:effectRef idx="1">
            <a:schemeClr val="accent5">
              <a:hueOff val="-6622584"/>
              <a:satOff val="26541"/>
              <a:lumOff val="5752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kern="1200" baseline="0" dirty="0" smtClean="0"/>
              <a:t>Not CMS or HEP specific, </a:t>
            </a:r>
            <a:r>
              <a:rPr lang="en-GB" sz="2400" kern="1200" baseline="0" dirty="0" smtClean="0"/>
              <a:t>hence support any data intensive sciences</a:t>
            </a:r>
            <a:endParaRPr lang="zh-CN" altLang="en-US" sz="2400" kern="1200" dirty="0"/>
          </a:p>
        </p:txBody>
      </p:sp>
      <p:sp>
        <p:nvSpPr>
          <p:cNvPr id="8" name="任意多边形 7"/>
          <p:cNvSpPr/>
          <p:nvPr/>
        </p:nvSpPr>
        <p:spPr>
          <a:xfrm>
            <a:off x="6283215" y="40061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Dataset distribution to N destination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GB" sz="2400" b="1" kern="1200" baseline="0" dirty="0" smtClean="0"/>
              <a:t>Maximal link utilization </a:t>
            </a:r>
            <a:r>
              <a:rPr lang="en-GB" sz="2400" kern="1200" baseline="0" dirty="0" smtClean="0"/>
              <a:t>in the testbed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US" altLang="zh-CN" sz="2400" b="1" kern="1200" baseline="0" dirty="0" smtClean="0"/>
              <a:t>N</a:t>
            </a:r>
            <a:r>
              <a:rPr lang="en-GB" sz="2400" b="1" kern="1200" baseline="0" dirty="0" smtClean="0"/>
              <a:t> times faster than dataset level scheduling </a:t>
            </a:r>
            <a:endParaRPr lang="zh-CN" altLang="en-US" sz="2400" kern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150951"/>
              </p:ext>
            </p:extLst>
          </p:nvPr>
        </p:nvGraphicFramePr>
        <p:xfrm>
          <a:off x="441433" y="1260514"/>
          <a:ext cx="5411412" cy="29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4"/>
                        <a:ext cx="5411412" cy="2917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Distributing</a:t>
            </a:r>
            <a:r>
              <a:rPr lang="zh-CN" altLang="en-US" sz="4000" dirty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Sites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 err="1" smtClean="0"/>
              <a:t>ExaO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4" y="4556728"/>
            <a:ext cx="6214118" cy="19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03726" y="884896"/>
            <a:ext cx="5586687" cy="59731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Site 1 is the only source at the beginning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Each site can become a file provider once receiving files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1 sends 3000/6=500 unique files to each destination site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Limit the rate of each (site 1, site X) flow as 100/6=16.7Gbps</a:t>
            </a: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Uplink utilization: 100%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X (X=2, 3, </a:t>
            </a:r>
            <a:r>
              <a:rPr lang="is-IS" sz="2200" dirty="0" smtClean="0"/>
              <a:t>…, 7</a:t>
            </a:r>
            <a:r>
              <a:rPr lang="en-US" sz="2200" dirty="0" smtClean="0"/>
              <a:t>):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becomes a source to other destination </a:t>
            </a:r>
            <a:r>
              <a:rPr lang="en-US" sz="2200" dirty="0"/>
              <a:t>sites </a:t>
            </a:r>
            <a:r>
              <a:rPr lang="en-US" sz="2200" dirty="0" smtClean="0"/>
              <a:t>after </a:t>
            </a:r>
            <a:r>
              <a:rPr lang="en-US" sz="2200" dirty="0"/>
              <a:t>receiving a unique file from site </a:t>
            </a:r>
            <a:r>
              <a:rPr lang="en-US" sz="2200" dirty="0" smtClean="0"/>
              <a:t>1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sends the received file to all other 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destination sites</a:t>
            </a:r>
            <a:r>
              <a:rPr lang="en-US" sz="2200" dirty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each </a:t>
            </a:r>
            <a:r>
              <a:rPr lang="en-US" sz="2200" dirty="0" smtClean="0"/>
              <a:t>at (100-16.7)/</a:t>
            </a:r>
            <a:r>
              <a:rPr lang="en-US" altLang="zh-CN" sz="2200" dirty="0" smtClean="0"/>
              <a:t>5=16.7Gbps</a:t>
            </a:r>
          </a:p>
          <a:p>
            <a:pPr lvl="1">
              <a:lnSpc>
                <a:spcPct val="80000"/>
              </a:lnSpc>
            </a:pPr>
            <a:r>
              <a:rPr lang="en-US" altLang="zh-CN" sz="2200" b="1" dirty="0" smtClean="0"/>
              <a:t>Uplink </a:t>
            </a:r>
            <a:r>
              <a:rPr lang="en-US" altLang="zh-CN" sz="2200" b="1" smtClean="0"/>
              <a:t>utilization: </a:t>
            </a:r>
            <a:r>
              <a:rPr lang="en-US" altLang="zh-CN" sz="2200" b="1" dirty="0" smtClean="0"/>
              <a:t>83.3%</a:t>
            </a:r>
          </a:p>
          <a:p>
            <a:pPr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Total link utilization: 6/7=85.71%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6 times of </a:t>
            </a:r>
            <a:r>
              <a:rPr lang="en-US" sz="2200" b="1" dirty="0" err="1" smtClean="0"/>
              <a:t>PhEDEx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altLang="zh-CN" sz="2200" b="1" dirty="0">
                <a:solidFill>
                  <a:srgbClr val="FF0000"/>
                </a:solidFill>
              </a:rPr>
              <a:t>Achieves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theoretical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aximum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0917" y="884897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sp>
        <p:nvSpPr>
          <p:cNvPr id="2" name="椭圆 1"/>
          <p:cNvSpPr/>
          <p:nvPr/>
        </p:nvSpPr>
        <p:spPr bwMode="auto">
          <a:xfrm>
            <a:off x="3453475" y="1238143"/>
            <a:ext cx="836613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3343271" y="2009669"/>
            <a:ext cx="242888" cy="2191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2338381" y="2428875"/>
            <a:ext cx="319094" cy="1238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48517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2497928" y="2595563"/>
            <a:ext cx="369099" cy="233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3050917" y="2662235"/>
            <a:ext cx="11375" cy="2391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>
            <a:off x="3243269" y="2543163"/>
            <a:ext cx="221446" cy="1762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>
            <a:off x="3353992" y="2490787"/>
            <a:ext cx="291700" cy="1405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>
            <a:off x="3476629" y="2405045"/>
            <a:ext cx="257043" cy="8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5" name="椭圆 24"/>
          <p:cNvSpPr/>
          <p:nvPr/>
        </p:nvSpPr>
        <p:spPr bwMode="auto">
          <a:xfrm>
            <a:off x="1351947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194918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43792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4280900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5166721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95686" y="6491720"/>
            <a:ext cx="728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0"/>
    </mc:Choice>
    <mc:Fallback xmlns=""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454" y="85614"/>
            <a:ext cx="11415135" cy="685800"/>
          </a:xfrm>
        </p:spPr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80477"/>
              </p:ext>
            </p:extLst>
          </p:nvPr>
        </p:nvGraphicFramePr>
        <p:xfrm>
          <a:off x="1418900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9" name="Visio" r:id="rId4" imgW="4320338" imgH="2755630" progId="Visio.Drawing.11">
                  <p:embed/>
                </p:oleObj>
              </mc:Choice>
              <mc:Fallback>
                <p:oleObj name="Visio" r:id="rId4" imgW="4320338" imgH="275563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38008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821200"/>
              </p:ext>
            </p:extLst>
          </p:nvPr>
        </p:nvGraphicFramePr>
        <p:xfrm>
          <a:off x="6083532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Visio" r:id="rId6" imgW="4320338" imgH="2755630" progId="Visio.Drawing.11">
                  <p:embed/>
                </p:oleObj>
              </mc:Choice>
              <mc:Fallback>
                <p:oleObj name="Visio" r:id="rId6" imgW="4320338" imgH="275563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3800871"/>
                        <a:ext cx="4321175" cy="2755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31013" y="6519446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92423"/>
              </p:ext>
            </p:extLst>
          </p:nvPr>
        </p:nvGraphicFramePr>
        <p:xfrm>
          <a:off x="1418900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Visio" r:id="rId8" imgW="4320338" imgH="2755630" progId="Visio.Drawing.11">
                  <p:embed/>
                </p:oleObj>
              </mc:Choice>
              <mc:Fallback>
                <p:oleObj name="Visio" r:id="rId8" imgW="4320338" imgH="275563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80802"/>
              </p:ext>
            </p:extLst>
          </p:nvPr>
        </p:nvGraphicFramePr>
        <p:xfrm>
          <a:off x="6083532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Visio" r:id="rId10" imgW="4320338" imgH="2755630" progId="Visio.Drawing.11">
                  <p:embed/>
                </p:oleObj>
              </mc:Choice>
              <mc:Fallback>
                <p:oleObj name="Visio" r:id="rId10" imgW="4320338" imgH="275563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右箭头 22"/>
          <p:cNvSpPr/>
          <p:nvPr/>
        </p:nvSpPr>
        <p:spPr bwMode="auto">
          <a:xfrm>
            <a:off x="5749490" y="2854180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右箭头 27"/>
          <p:cNvSpPr/>
          <p:nvPr/>
        </p:nvSpPr>
        <p:spPr bwMode="auto">
          <a:xfrm flipH="1">
            <a:off x="5733724" y="4158254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9985164" y="3655885"/>
            <a:ext cx="324000" cy="3240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8033" y="984219"/>
            <a:ext cx="3906248" cy="2553445"/>
            <a:chOff x="1298033" y="984219"/>
            <a:chExt cx="3906248" cy="2553445"/>
          </a:xfrm>
        </p:grpSpPr>
        <p:sp>
          <p:nvSpPr>
            <p:cNvPr id="21" name="矩形标注 20"/>
            <p:cNvSpPr/>
            <p:nvPr/>
          </p:nvSpPr>
          <p:spPr bwMode="auto">
            <a:xfrm>
              <a:off x="2978368" y="1615897"/>
              <a:ext cx="2225913" cy="702072"/>
            </a:xfrm>
            <a:prstGeom prst="wedgeRectCallout">
              <a:avLst>
                <a:gd name="adj1" fmla="val -96484"/>
                <a:gd name="adj2" fmla="val -8293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DatasetX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eaLnBrk="0" hangingPunct="0"/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Host1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Host2,3</a:t>
              </a:r>
              <a:endParaRPr lang="zh-CN" altLang="en-US" sz="2000" b="1" baseline="0" dirty="0"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2301767" y="984219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944419" y="2843360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298033" y="2117524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215" y="999985"/>
            <a:ext cx="3207311" cy="3365757"/>
            <a:chOff x="2630215" y="999985"/>
            <a:chExt cx="3207311" cy="3365757"/>
          </a:xfrm>
        </p:grpSpPr>
        <p:sp>
          <p:nvSpPr>
            <p:cNvPr id="22" name="矩形标注 21"/>
            <p:cNvSpPr/>
            <p:nvPr/>
          </p:nvSpPr>
          <p:spPr bwMode="auto">
            <a:xfrm>
              <a:off x="3016469" y="3655885"/>
              <a:ext cx="2511002" cy="709857"/>
            </a:xfrm>
            <a:prstGeom prst="wedgeRectCallout">
              <a:avLst>
                <a:gd name="adj1" fmla="val -35743"/>
                <a:gd name="adj2" fmla="val -1226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DatasetY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baseline="0" dirty="0" smtClean="0">
                  <a:solidFill>
                    <a:srgbClr val="FF1D19"/>
                  </a:solidFill>
                  <a:ea typeface="ＭＳ Ｐゴシック" pitchFamily="-105" charset="-128"/>
                  <a:cs typeface="ＭＳ Ｐゴシック" pitchFamily="-105" charset="-128"/>
                </a:rPr>
                <a:t>H</a:t>
              </a:r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ost4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 smtClean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Host5,6,7,8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2630215" y="2832850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4171640" y="999985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760774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507973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5141217" y="1934344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6" name="对角圆角矩形 45"/>
          <p:cNvSpPr/>
          <p:nvPr/>
        </p:nvSpPr>
        <p:spPr bwMode="auto">
          <a:xfrm>
            <a:off x="220718" y="2355145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Initial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对角圆角矩形 49"/>
          <p:cNvSpPr/>
          <p:nvPr/>
        </p:nvSpPr>
        <p:spPr bwMode="auto">
          <a:xfrm>
            <a:off x="220718" y="4847469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Final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对角圆角矩形 50"/>
          <p:cNvSpPr/>
          <p:nvPr/>
        </p:nvSpPr>
        <p:spPr bwMode="auto">
          <a:xfrm>
            <a:off x="10573408" y="2355145"/>
            <a:ext cx="1466192" cy="9396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1,4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2" name="对角圆角矩形 51"/>
          <p:cNvSpPr/>
          <p:nvPr/>
        </p:nvSpPr>
        <p:spPr bwMode="auto">
          <a:xfrm>
            <a:off x="10573408" y="4870859"/>
            <a:ext cx="1466192" cy="939391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2,3,5,6,7,8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80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46" grpId="0" animBg="1"/>
      <p:bldP spid="50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F01A-CE0F-4F46-B785-041037040C7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t="6900" r="10148" b="1"/>
          <a:stretch/>
        </p:blipFill>
        <p:spPr>
          <a:xfrm>
            <a:off x="1124262" y="1454046"/>
            <a:ext cx="8529403" cy="526743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804347" y="1064302"/>
            <a:ext cx="0" cy="54419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4347" y="99898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Request submitted</a:t>
            </a:r>
            <a:endParaRPr lang="en-US" baseline="0" dirty="0"/>
          </a:p>
        </p:txBody>
      </p:sp>
      <p:sp>
        <p:nvSpPr>
          <p:cNvPr id="9" name="TextBox 8"/>
          <p:cNvSpPr txBox="1"/>
          <p:nvPr/>
        </p:nvSpPr>
        <p:spPr>
          <a:xfrm>
            <a:off x="7989757" y="2023672"/>
            <a:ext cx="166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/>
              <a:t>Total rate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2312" y="355444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1</a:t>
            </a:r>
            <a:endParaRPr lang="en-US" baseline="0" dirty="0"/>
          </a:p>
        </p:txBody>
      </p:sp>
      <p:sp>
        <p:nvSpPr>
          <p:cNvPr id="11" name="TextBox 10"/>
          <p:cNvSpPr txBox="1"/>
          <p:nvPr/>
        </p:nvSpPr>
        <p:spPr>
          <a:xfrm>
            <a:off x="8047238" y="4907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2, 3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21" y="1485275"/>
            <a:ext cx="10635916" cy="395615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“Super SDN Programming for Supercomputing”</a:t>
            </a:r>
          </a:p>
          <a:p>
            <a:pPr lvl="1"/>
            <a:r>
              <a:rPr lang="en-US" dirty="0" smtClean="0"/>
              <a:t>Introduc</a:t>
            </a:r>
            <a:r>
              <a:rPr lang="en-US" altLang="zh-CN" dirty="0"/>
              <a:t>e</a:t>
            </a:r>
            <a:r>
              <a:rPr lang="en-US" dirty="0" smtClean="0"/>
              <a:t> a series of tools to simplify SDN control plane programming in data intensive science networks</a:t>
            </a:r>
          </a:p>
          <a:p>
            <a:pPr lvl="1"/>
            <a:r>
              <a:rPr lang="en-US" dirty="0" smtClean="0"/>
              <a:t>Presentations at </a:t>
            </a:r>
            <a:r>
              <a:rPr lang="de-DE" dirty="0" smtClean="0"/>
              <a:t>11:30am </a:t>
            </a:r>
            <a:r>
              <a:rPr lang="de-DE" dirty="0" err="1" smtClean="0"/>
              <a:t>Wednesday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Thursday</a:t>
            </a:r>
            <a:endParaRPr lang="de-DE" dirty="0" smtClean="0"/>
          </a:p>
          <a:p>
            <a:pPr lvl="1"/>
            <a:r>
              <a:rPr lang="en-US" dirty="0" smtClean="0"/>
              <a:t>Demo: Implementing A Science DMZ Traffic Control Application</a:t>
            </a:r>
          </a:p>
          <a:p>
            <a:pPr lvl="2"/>
            <a:r>
              <a:rPr lang="en-US" dirty="0" smtClean="0"/>
              <a:t>Run on a 6-switch network</a:t>
            </a:r>
          </a:p>
          <a:p>
            <a:pPr lvl="2"/>
            <a:r>
              <a:rPr lang="en-US" dirty="0" smtClean="0"/>
              <a:t>Lasts all 3 days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2506" y="64725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9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4374" cy="791570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/>
              <a:t>Compact Muon Solenoid 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96200" y="180975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683123202"/>
              </p:ext>
            </p:extLst>
          </p:nvPr>
        </p:nvGraphicFramePr>
        <p:xfrm>
          <a:off x="406664" y="1205126"/>
          <a:ext cx="5727436" cy="530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134100" y="120512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728885"/>
              </p:ext>
            </p:extLst>
          </p:nvPr>
        </p:nvGraphicFramePr>
        <p:xfrm>
          <a:off x="6134100" y="1206500"/>
          <a:ext cx="6054725" cy="539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Visio" r:id="rId9" imgW="4017156" imgH="3580589" progId="Visio.Drawing.11">
                  <p:embed/>
                </p:oleObj>
              </mc:Choice>
              <mc:Fallback>
                <p:oleObj name="Visio" r:id="rId9" imgW="4017156" imgH="3580589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1206500"/>
                        <a:ext cx="6054725" cy="539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847848" y="1915187"/>
            <a:ext cx="405765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Large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raw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datasets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from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LHC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at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the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Tier-0</a:t>
            </a:r>
            <a:r>
              <a:rPr lang="zh-CN" altLang="en-US" sz="2800" b="1" dirty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 smtClean="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site</a:t>
            </a:r>
            <a:endParaRPr lang="en-US" altLang="zh-CN" sz="2800" b="1" dirty="0"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09799" y="3467373"/>
            <a:ext cx="3695701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RECO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distributed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to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Tier-1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47848" y="4922094"/>
            <a:ext cx="40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RECO,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simulation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transferred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among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Tier-1~3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for</a:t>
            </a:r>
            <a:r>
              <a:rPr lang="zh-CN" altLang="en-US" sz="2800" b="1" dirty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2800" b="1" dirty="0" smtClean="0">
                <a:latin typeface="+mn-lt"/>
                <a:ea typeface="微软雅黑" panose="020B0503020204020204" pitchFamily="34" charset="-122"/>
                <a:cs typeface="ＭＳ Ｐゴシック" pitchFamily="-105" charset="-128"/>
              </a:rPr>
              <a:t>analysis</a:t>
            </a:r>
            <a:endParaRPr lang="zh-CN" altLang="en-US" sz="2800" b="1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55340" y="2295525"/>
            <a:ext cx="2669635" cy="3344015"/>
            <a:chOff x="6655340" y="2295525"/>
            <a:chExt cx="2669635" cy="3344015"/>
          </a:xfrm>
        </p:grpSpPr>
        <p:cxnSp>
          <p:nvCxnSpPr>
            <p:cNvPr id="28" name="直接箭头连接符 27"/>
            <p:cNvCxnSpPr/>
            <p:nvPr/>
          </p:nvCxnSpPr>
          <p:spPr bwMode="auto">
            <a:xfrm flipH="1">
              <a:off x="9110336" y="2295525"/>
              <a:ext cx="214639" cy="1238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 flipH="1">
              <a:off x="7444712" y="3530299"/>
              <a:ext cx="80038" cy="19846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 bwMode="auto">
            <a:xfrm>
              <a:off x="7888834" y="3562425"/>
              <a:ext cx="136049" cy="24309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8108334" y="3327473"/>
              <a:ext cx="250514" cy="106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8382001" y="4645334"/>
              <a:ext cx="267978" cy="3012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直接箭头连接符 38"/>
            <p:cNvCxnSpPr/>
            <p:nvPr/>
          </p:nvCxnSpPr>
          <p:spPr bwMode="auto">
            <a:xfrm flipH="1">
              <a:off x="6878397" y="4688550"/>
              <a:ext cx="100160" cy="2861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>
              <a:off x="6655340" y="5306612"/>
              <a:ext cx="107798" cy="1946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6911718" y="5382812"/>
              <a:ext cx="9895" cy="2492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7149843" y="5268512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 bwMode="auto">
            <a:xfrm>
              <a:off x="8913495" y="5280850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直接箭头连接符 48"/>
            <p:cNvCxnSpPr/>
            <p:nvPr/>
          </p:nvCxnSpPr>
          <p:spPr bwMode="auto">
            <a:xfrm flipH="1">
              <a:off x="8358848" y="5306612"/>
              <a:ext cx="197115" cy="24974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8678554" y="5373287"/>
              <a:ext cx="27297" cy="2662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" name="矩形 53"/>
          <p:cNvSpPr/>
          <p:nvPr/>
        </p:nvSpPr>
        <p:spPr>
          <a:xfrm>
            <a:off x="8436592" y="2697976"/>
            <a:ext cx="3753821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RAW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Data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tens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PB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per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year</a:t>
            </a:r>
          </a:p>
          <a:p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RECO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and</a:t>
            </a:r>
            <a:r>
              <a:rPr lang="zh-CN" altLang="en-US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AOD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multiple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times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RAW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data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depending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on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analysis</a:t>
            </a:r>
            <a:r>
              <a:rPr lang="zh-CN" altLang="en-US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>
                <a:solidFill>
                  <a:srgbClr val="000000"/>
                </a:solidFill>
                <a:ea typeface="Arial Unicode MS" panose="020B0604020202020204" pitchFamily="34" charset="-128"/>
              </a:rPr>
              <a:t>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7936" y="2593788"/>
            <a:ext cx="10814539" cy="24481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Thank You!</a:t>
            </a:r>
            <a:b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For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more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information,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please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contact</a:t>
            </a:r>
            <a:r>
              <a:rPr lang="zh-CN" altLang="en-US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us</a:t>
            </a:r>
            <a:br>
              <a:rPr lang="en-US" altLang="zh-CN" sz="32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3200" i="1" u="sng" dirty="0" err="1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supersdnprogramming@gmail.com</a:t>
            </a:r>
            <a:endParaRPr lang="en-US" sz="4000" i="1" u="sng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en-US" dirty="0" smtClean="0"/>
              <a:t>: CMS </a:t>
            </a:r>
            <a:r>
              <a:rPr lang="en-US" altLang="zh-CN" dirty="0" smtClean="0"/>
              <a:t>Data Transfer Service</a:t>
            </a:r>
            <a:endParaRPr 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128546381"/>
              </p:ext>
            </p:extLst>
          </p:nvPr>
        </p:nvGraphicFramePr>
        <p:xfrm>
          <a:off x="564884" y="1195251"/>
          <a:ext cx="11017516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45094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Number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of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files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63,000,000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Average </a:t>
            </a:r>
            <a:r>
              <a:rPr lang="en-US" altLang="zh-CN" sz="2000" b="1" baseline="0" dirty="0" smtClean="0">
                <a:latin typeface="+mn-lt"/>
              </a:rPr>
              <a:t>file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size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2.6GB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Total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volume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 160PB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82969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Dataset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hundreds </a:t>
            </a:r>
            <a:r>
              <a:rPr lang="en-US" altLang="zh-CN" sz="2000" b="1" baseline="0" dirty="0">
                <a:solidFill>
                  <a:srgbClr val="FF0000"/>
                </a:solidFill>
                <a:latin typeface="+mn-lt"/>
              </a:rPr>
              <a:t>to thousands files</a:t>
            </a:r>
            <a:endParaRPr lang="zh-CN" altLang="en-US" sz="2000" b="1" baseline="0" dirty="0">
              <a:solidFill>
                <a:srgbClr val="FF0000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Dataset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transfer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requests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400-500 per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day</a:t>
            </a:r>
            <a:endParaRPr lang="en-US" altLang="zh-CN" sz="2000" b="1" baseline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655" y="2407442"/>
            <a:ext cx="1973973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Multiple transfer </a:t>
            </a:r>
            <a:r>
              <a:rPr lang="en-US" altLang="zh-CN" sz="2000" b="1" baseline="0" dirty="0" smtClean="0"/>
              <a:t>patterns: </a:t>
            </a:r>
            <a:endParaRPr lang="en-US" altLang="zh-CN" sz="2000" b="1" baseline="0" dirty="0"/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one-to-one</a:t>
            </a:r>
            <a:r>
              <a:rPr lang="en-US" altLang="zh-CN" sz="2000" b="1" baseline="0" dirty="0"/>
              <a:t>, </a:t>
            </a:r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one-to-many</a:t>
            </a:r>
          </a:p>
          <a:p>
            <a:r>
              <a:rPr lang="en-US" altLang="zh-CN" sz="2000" b="1" baseline="0" smtClean="0">
                <a:solidFill>
                  <a:srgbClr val="FF0000"/>
                </a:solidFill>
              </a:rPr>
              <a:t>many-to-many</a:t>
            </a:r>
            <a:endParaRPr lang="zh-CN" altLang="en-US" sz="2000" b="1" baseline="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19714" y="2407442"/>
            <a:ext cx="210179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Users submit requests through </a:t>
            </a:r>
            <a:r>
              <a:rPr lang="en-US" altLang="zh-CN" sz="2000" b="1" baseline="0" dirty="0" smtClean="0"/>
              <a:t>web </a:t>
            </a:r>
            <a:r>
              <a:rPr lang="en-US" altLang="zh-CN" sz="2000" b="1" baseline="0" dirty="0"/>
              <a:t>interface</a:t>
            </a:r>
            <a:endParaRPr lang="zh-CN" altLang="en-US" sz="2000" b="1" baseline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400" y="2407442"/>
            <a:ext cx="21590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/>
            <a:r>
              <a:rPr lang="en-US" altLang="zh-CN" sz="2000" b="1" baseline="0" dirty="0"/>
              <a:t>Central data movement decision based on history statistics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66986" y="1499453"/>
            <a:ext cx="11017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altLang="zh-CN" sz="3200" b="1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Data Management and Movement in CMS</a:t>
            </a:r>
            <a:endParaRPr lang="zh-CN" altLang="en-US" sz="3200" b="1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Architecture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74923" y="1443789"/>
            <a:ext cx="10946902" cy="5005137"/>
            <a:chOff x="574923" y="1933581"/>
            <a:chExt cx="10946902" cy="4145869"/>
          </a:xfrm>
        </p:grpSpPr>
        <p:sp>
          <p:nvSpPr>
            <p:cNvPr id="4" name="任意多边形 3"/>
            <p:cNvSpPr/>
            <p:nvPr/>
          </p:nvSpPr>
          <p:spPr>
            <a:xfrm>
              <a:off x="574923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Built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top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of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traditional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multi-domain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networks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74923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79639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2232385"/>
                <a:satOff val="13449"/>
                <a:lumOff val="1078"/>
                <a:alphaOff val="0"/>
              </a:schemeClr>
            </a:lnRef>
            <a:fillRef idx="3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2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Inflexible,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static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dataset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level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scheduling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379639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lnRef>
            <a:fill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>
                <a:latin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184355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4464770"/>
                <a:satOff val="26899"/>
                <a:lumOff val="2156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Performance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184355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lnRef>
            <a:fill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kern="1200" baseline="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4923" y="2681987"/>
            <a:ext cx="333747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ct val="200000"/>
            </a:pPr>
            <a:r>
              <a:rPr lang="en-US" altLang="zh-CN" sz="2000" b="1" baseline="0" dirty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Inflexible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infrastructures,</a:t>
            </a:r>
            <a:endParaRPr lang="zh-CN" altLang="en-US" sz="2000" b="1" baseline="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Lack </a:t>
            </a:r>
            <a:r>
              <a:rPr lang="en-US" altLang="zh-CN" sz="2000" b="1" baseline="0" dirty="0">
                <a:latin typeface="+mn-lt"/>
              </a:rPr>
              <a:t>of real-time,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global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network view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 I</a:t>
            </a:r>
            <a:r>
              <a:rPr lang="en-US" altLang="zh-CN" sz="2000" b="1" baseline="0" dirty="0" smtClean="0">
                <a:latin typeface="+mn-lt"/>
              </a:rPr>
              <a:t>nfeasible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 data flow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orchestration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6471" y="2697227"/>
            <a:ext cx="3337470" cy="3737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Traditional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client/server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mode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to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select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for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once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Complete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ignorance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destination sites’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potential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providers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No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network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resource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allocation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scheme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69195" y="2712467"/>
            <a:ext cx="2967790" cy="15219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 smtClean="0">
                <a:latin typeface="+mn-lt"/>
              </a:rPr>
              <a:t>• Low </a:t>
            </a:r>
            <a:r>
              <a:rPr lang="en-US" altLang="zh-CN" sz="2000" b="1" baseline="0" dirty="0">
                <a:latin typeface="+mn-lt"/>
              </a:rPr>
              <a:t>concurrency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ow </a:t>
            </a:r>
            <a:r>
              <a:rPr lang="en-US" altLang="zh-CN" sz="2000" b="1" baseline="0" dirty="0">
                <a:latin typeface="+mn-lt"/>
              </a:rPr>
              <a:t>link utilization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ong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transfer delay</a:t>
            </a:r>
            <a:endParaRPr lang="zh-CN" altLang="en-US" sz="2000" baseline="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63200"/>
              </p:ext>
            </p:extLst>
          </p:nvPr>
        </p:nvGraphicFramePr>
        <p:xfrm>
          <a:off x="441433" y="1260513"/>
          <a:ext cx="5411412" cy="351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3"/>
                        <a:ext cx="5411412" cy="3516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 txBox="1">
                <a:spLocks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E7BBD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9pPr>
              </a:lstStyle>
              <a:p>
                <a:r>
                  <a:rPr lang="en-US" altLang="zh-CN" sz="2400" kern="0" baseline="0" dirty="0" smtClean="0"/>
                  <a:t>O</a:t>
                </a:r>
                <a:r>
                  <a:rPr lang="en-US" sz="2400" kern="0" baseline="0" dirty="0" smtClean="0"/>
                  <a:t>nly site 1 </a:t>
                </a:r>
                <a:r>
                  <a:rPr lang="en-US" altLang="zh-CN" sz="2400" kern="0" baseline="0" dirty="0" smtClean="0"/>
                  <a:t>is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considered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potential</a:t>
                </a:r>
                <a:r>
                  <a:rPr lang="en-US" sz="2400" kern="0" baseline="0" dirty="0" smtClean="0"/>
                  <a:t> source</a:t>
                </a:r>
              </a:p>
              <a:p>
                <a:r>
                  <a:rPr lang="en-US" altLang="zh-CN" sz="2400" kern="0" baseline="0" dirty="0" err="1" smtClean="0"/>
                  <a:t>PhEDEx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cheduling</a:t>
                </a:r>
                <a:r>
                  <a:rPr lang="en-US" altLang="zh-CN" sz="2400" kern="0" baseline="0" dirty="0" smtClean="0"/>
                  <a:t>: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ite 1 sends all 3000 files to each destination</a:t>
                </a:r>
              </a:p>
              <a:p>
                <a:pPr lvl="1"/>
                <a:r>
                  <a:rPr lang="en-US" sz="2400" kern="0" baseline="0" dirty="0" smtClean="0"/>
                  <a:t>(File K, site 1, site X)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where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K=1,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2,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en-US" altLang="zh-CN" sz="2400" kern="0" baseline="0" dirty="0" smtClean="0"/>
                  <a:t>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3000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and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X=2,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7</a:t>
                </a:r>
                <a:endParaRPr lang="en-US" altLang="zh-CN" sz="2400" kern="0" baseline="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Low concurrency</a:t>
                </a:r>
              </a:p>
              <a:p>
                <a:r>
                  <a:rPr lang="en-US" sz="2400" kern="0" baseline="0" dirty="0"/>
                  <a:t>Only </a:t>
                </a:r>
                <a:r>
                  <a:rPr lang="en-US" altLang="zh-CN" sz="2400" kern="0" baseline="0" dirty="0" smtClean="0"/>
                  <a:t>the</a:t>
                </a:r>
                <a:r>
                  <a:rPr lang="en-US" sz="2400" kern="0" baseline="0" dirty="0" smtClean="0"/>
                  <a:t> </a:t>
                </a:r>
                <a:r>
                  <a:rPr lang="en-US" sz="2400" kern="0" baseline="0" dirty="0"/>
                  <a:t>uplink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1</a:t>
                </a:r>
                <a:r>
                  <a:rPr lang="zh-CN" altLang="en-US" sz="2400" kern="0" baseline="0" dirty="0" smtClean="0"/>
                  <a:t> </a:t>
                </a:r>
                <a:r>
                  <a:rPr lang="en-US" sz="2400" kern="0" baseline="0" dirty="0" smtClean="0"/>
                  <a:t>is </a:t>
                </a:r>
                <a:r>
                  <a:rPr lang="en-US" sz="2400" kern="0" baseline="0" dirty="0"/>
                  <a:t>utilized and becomes the bottleneck</a:t>
                </a:r>
              </a:p>
              <a:p>
                <a:pPr lvl="1"/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Low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</a:t>
                </a:r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ink </a:t>
                </a:r>
                <a:r>
                  <a:rPr lang="en-US" sz="2400" kern="0" baseline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400" i="1" baseline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1/7=14.29%</m:t>
                    </m:r>
                  </m:oMath>
                </a14:m>
                <a:endParaRPr lang="en-US" altLang="zh-CN" kern="0" baseline="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400" kern="0" baseline="0" dirty="0" smtClean="0"/>
                  <a:t>Flows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compete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for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network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resources</a:t>
                </a:r>
              </a:p>
              <a:p>
                <a:pPr lvl="1"/>
                <a:r>
                  <a:rPr lang="en-US" altLang="zh-CN" sz="2400" kern="0" baseline="0" dirty="0" smtClean="0"/>
                  <a:t>With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TCP,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the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fair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share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each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site-to-site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flow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converges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at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100/6=16.7Gbps</a:t>
                </a:r>
              </a:p>
              <a:p>
                <a:endParaRPr lang="en-US" sz="2400" kern="0" baseline="0" dirty="0" smtClean="0"/>
              </a:p>
            </p:txBody>
          </p:sp>
        </mc:Choice>
        <mc:Fallback xmlns="">
          <p:sp>
            <p:nvSpPr>
              <p:cNvPr id="6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blipFill rotWithShape="0">
                <a:blip r:embed="rId6"/>
                <a:stretch>
                  <a:fillRect l="-1541" t="-1068" r="-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8002"/>
              </p:ext>
            </p:extLst>
          </p:nvPr>
        </p:nvGraphicFramePr>
        <p:xfrm>
          <a:off x="498764" y="4855939"/>
          <a:ext cx="5362939" cy="1636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" name="Visio" r:id="rId7" imgW="4619204" imgH="1405917" progId="Visio.Drawing.11">
                  <p:embed/>
                </p:oleObj>
              </mc:Choice>
              <mc:Fallback>
                <p:oleObj name="Visio" r:id="rId7" imgW="4619204" imgH="140591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4855939"/>
                        <a:ext cx="5362939" cy="16365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 smtClean="0"/>
              <a:t>Example: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Distributing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Sites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err="1" smtClean="0"/>
              <a:t>PhEDEx</a:t>
            </a:r>
            <a:endParaRPr lang="en-US" sz="4000" dirty="0"/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 bwMode="auto">
          <a:xfrm>
            <a:off x="1430179" y="2867072"/>
            <a:ext cx="3373821" cy="270055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017" y="923354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2708017" y="1697205"/>
            <a:ext cx="715567" cy="3804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4958" y="1463608"/>
            <a:ext cx="13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baseline="0" dirty="0" smtClean="0">
                <a:solidFill>
                  <a:srgbClr val="FF0000"/>
                </a:solidFill>
              </a:rPr>
              <a:t>Bottleneck</a:t>
            </a:r>
            <a:endParaRPr lang="en-US" sz="1800" b="1" baseline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760" y="6210737"/>
            <a:ext cx="10237514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CMS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Needs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More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Efficient,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Flexible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Data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Transfer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Service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423582" y="1179779"/>
            <a:ext cx="923830" cy="929556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3433013" y="2205587"/>
            <a:ext cx="144380" cy="20072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>
            <a:off x="2398292" y="2695746"/>
            <a:ext cx="309725" cy="1677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>
            <a:off x="2708017" y="2848146"/>
            <a:ext cx="152401" cy="1429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H="1">
            <a:off x="3012273" y="2848146"/>
            <a:ext cx="24607" cy="276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>
            <a:off x="3213343" y="2783978"/>
            <a:ext cx="348221" cy="3043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>
            <a:off x="3325854" y="2653230"/>
            <a:ext cx="267794" cy="1112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5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0"/>
    </mc:Choice>
    <mc:Fallback xmlns=""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9" grpId="0"/>
      <p:bldP spid="1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1134192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1</a:t>
            </a:r>
            <a:endParaRPr lang="zh-CN" altLang="en-US" sz="3200" kern="120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192" y="2788247"/>
            <a:ext cx="3040230" cy="336490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4600056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2</a:t>
            </a:r>
            <a:endParaRPr lang="zh-CN" altLang="en-US" sz="3200" kern="120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600056" y="2770495"/>
            <a:ext cx="3040230" cy="3382655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lnRef>
          <a:fillRef idx="1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fillRef>
          <a:effectRef idx="0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18" name="任意多边形 17"/>
          <p:cNvSpPr/>
          <p:nvPr/>
        </p:nvSpPr>
        <p:spPr>
          <a:xfrm>
            <a:off x="8065920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3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8065920" y="2788247"/>
            <a:ext cx="3040230" cy="3364903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lnRef>
          <a:fillRef idx="1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fillRef>
          <a:effectRef idx="0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0100"/>
          </a:xfrm>
        </p:spPr>
        <p:txBody>
          <a:bodyPr/>
          <a:lstStyle/>
          <a:p>
            <a:r>
              <a:rPr lang="en-US" altLang="zh-CN" sz="3600" dirty="0" smtClean="0"/>
              <a:t>Design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Challenges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for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Flexible,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Efficient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Transfer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Service</a:t>
            </a:r>
            <a:endParaRPr 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96092" y="2919212"/>
            <a:ext cx="317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Provision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of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global,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real-time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inter-domain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network view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0056" y="2919212"/>
            <a:ext cx="30402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Flexible,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dynamic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schedule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with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high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transfer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concurrency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65920" y="2919212"/>
            <a:ext cx="3040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Efficient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GB" altLang="zh-CN" sz="2000" b="1" baseline="0" dirty="0">
                <a:latin typeface="+mn-lt"/>
              </a:rPr>
              <a:t>orchestration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among</a:t>
            </a:r>
            <a:r>
              <a:rPr lang="en-GB" altLang="zh-CN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data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flows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with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high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network resource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utilization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967" y="4885905"/>
            <a:ext cx="9537418" cy="14933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baseline="0" dirty="0">
                <a:latin typeface="Calibri" charset="0"/>
                <a:ea typeface="Calibri" charset="0"/>
                <a:cs typeface="Calibri" charset="0"/>
              </a:rPr>
              <a:t>Solution?</a:t>
            </a:r>
          </a:p>
          <a:p>
            <a:pPr algn="ctr">
              <a:lnSpc>
                <a:spcPct val="150000"/>
              </a:lnSpc>
            </a:pPr>
            <a:r>
              <a:rPr lang="en-GB" sz="3200" b="1" kern="0" baseline="0" dirty="0" err="1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ExaO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: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Software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Defined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Data Transfer </a:t>
            </a:r>
            <a:r>
              <a:rPr lang="en-GB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Orchestrator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0950" y="83661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PhEDEx</a:t>
            </a:r>
            <a:endParaRPr lang="en-US" sz="3200" baseline="0" dirty="0"/>
          </a:p>
        </p:txBody>
      </p:sp>
      <p:grpSp>
        <p:nvGrpSpPr>
          <p:cNvPr id="3" name="组合 2"/>
          <p:cNvGrpSpPr/>
          <p:nvPr/>
        </p:nvGrpSpPr>
        <p:grpSpPr>
          <a:xfrm>
            <a:off x="339490" y="3534648"/>
            <a:ext cx="11433289" cy="1754326"/>
            <a:chOff x="339490" y="3526122"/>
            <a:chExt cx="11433289" cy="1754326"/>
          </a:xfrm>
        </p:grpSpPr>
        <p:sp>
          <p:nvSpPr>
            <p:cNvPr id="11" name="Rectangle 10"/>
            <p:cNvSpPr/>
            <p:nvPr/>
          </p:nvSpPr>
          <p:spPr>
            <a:xfrm>
              <a:off x="339490" y="3526122"/>
              <a:ext cx="5045475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Dataset level scheduling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Destination </a:t>
              </a: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sites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cannot become candidate sources until receiving the whole dataset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Low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concurrency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0940" y="3526122"/>
              <a:ext cx="5621839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Scheduler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Centralized</a:t>
              </a:r>
              <a:r>
                <a:rPr lang="en-US" altLang="zh-CN" sz="1800" baseline="0" dirty="0" smtClean="0"/>
                <a:t>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dynamic,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network-aware</a:t>
              </a:r>
              <a:r>
                <a:rPr lang="en-US" altLang="en-US" sz="1800" baseline="0" dirty="0" smtClean="0"/>
                <a:t> file </a:t>
              </a:r>
              <a:r>
                <a:rPr lang="en-US" altLang="en-US" sz="1800" baseline="0" dirty="0"/>
                <a:t>level </a:t>
              </a:r>
              <a:r>
                <a:rPr lang="en-US" altLang="en-US" sz="1800" baseline="0" dirty="0" smtClean="0"/>
                <a:t>scheduling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Leverage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</a:t>
              </a:r>
              <a:r>
                <a:rPr lang="en-US" altLang="en-US" sz="1800" baseline="0" dirty="0" smtClean="0"/>
                <a:t>estination </a:t>
              </a:r>
              <a:r>
                <a:rPr lang="en-US" altLang="en-US" sz="1800" baseline="0" dirty="0"/>
                <a:t>sites </a:t>
              </a:r>
              <a:r>
                <a:rPr lang="en-US" altLang="zh-CN" sz="1800" baseline="0" dirty="0" smtClean="0"/>
                <a:t>as</a:t>
              </a:r>
              <a:r>
                <a:rPr lang="en-US" altLang="en-US" sz="1800" baseline="0" dirty="0" smtClean="0"/>
                <a:t> candidate sources </a:t>
              </a:r>
              <a:r>
                <a:rPr lang="en-US" altLang="en-US" sz="1800" baseline="0" dirty="0"/>
                <a:t>after </a:t>
              </a:r>
              <a:r>
                <a:rPr lang="en-US" altLang="en-US" sz="1800" baseline="0" dirty="0" smtClean="0"/>
                <a:t>file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reception</a:t>
              </a:r>
              <a:r>
                <a:rPr lang="en-US" altLang="en-US" sz="1800" baseline="0" dirty="0" smtClean="0"/>
                <a:t> 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High concurrency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399787" y="4170837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9491" y="5382522"/>
            <a:ext cx="11433287" cy="1200329"/>
            <a:chOff x="339491" y="5382522"/>
            <a:chExt cx="11433287" cy="1200329"/>
          </a:xfrm>
        </p:grpSpPr>
        <p:sp>
          <p:nvSpPr>
            <p:cNvPr id="14" name="Rectangle 13"/>
            <p:cNvSpPr/>
            <p:nvPr/>
          </p:nvSpPr>
          <p:spPr>
            <a:xfrm>
              <a:off x="339491" y="5382522"/>
              <a:ext cx="5045475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No </a:t>
              </a:r>
              <a:r>
                <a:rPr lang="en-US" sz="1800" baseline="0" dirty="0">
                  <a:latin typeface="Arial" charset="0"/>
                  <a:ea typeface="Arial" charset="0"/>
                  <a:cs typeface="Arial" charset="0"/>
                </a:rPr>
                <a:t>network resource allocation </a:t>
              </a:r>
              <a:r>
                <a:rPr lang="en-US" sz="1800" baseline="0" dirty="0" smtClean="0">
                  <a:latin typeface="Arial" charset="0"/>
                  <a:ea typeface="Arial" charset="0"/>
                  <a:cs typeface="Arial" charset="0"/>
                </a:rPr>
                <a:t>scheme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Data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flows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compete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resources</a:t>
              </a:r>
              <a:endParaRPr 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Low utilization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0940" y="5382522"/>
              <a:ext cx="5621838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altLang="en-US" sz="1800" b="1" baseline="0" dirty="0">
                  <a:solidFill>
                    <a:schemeClr val="accent1">
                      <a:lumMod val="75000"/>
                    </a:schemeClr>
                  </a:solidFill>
                </a:rPr>
                <a:t>Scheduler and Transfer Execution Nodes (TEN)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Global, dynamic </a:t>
              </a:r>
              <a:r>
                <a:rPr lang="en-US" altLang="en-US" sz="1800" baseline="0" dirty="0"/>
                <a:t>rate allocation among </a:t>
              </a:r>
              <a:r>
                <a:rPr lang="en-US" altLang="zh-CN" sz="1800" baseline="0" dirty="0" smtClean="0"/>
                <a:t>data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flows</a:t>
              </a:r>
              <a:r>
                <a:rPr lang="en-US" altLang="en-US" sz="1800" baseline="0" dirty="0" smtClean="0"/>
                <a:t> (Scheduler)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End host rate limiting to enforce </a:t>
              </a:r>
              <a:r>
                <a:rPr lang="en-US" altLang="en-US" sz="1800" baseline="0" dirty="0" smtClean="0"/>
                <a:t>allocation (TEN)</a:t>
              </a:r>
              <a:endParaRPr lang="en-US" altLang="en-US" sz="1800" baseline="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384964" y="5739798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75988" y="819528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ExaO</a:t>
            </a:r>
            <a:endParaRPr lang="en-US" sz="3200" baseline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339489" y="1409774"/>
            <a:ext cx="11433291" cy="2031325"/>
            <a:chOff x="339489" y="1409774"/>
            <a:chExt cx="11433291" cy="2031325"/>
          </a:xfrm>
        </p:grpSpPr>
        <p:sp>
          <p:nvSpPr>
            <p:cNvPr id="7" name="Right Arrow 6"/>
            <p:cNvSpPr/>
            <p:nvPr/>
          </p:nvSpPr>
          <p:spPr>
            <a:xfrm>
              <a:off x="5384964" y="2222310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9489" y="1409774"/>
              <a:ext cx="5045475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No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real-time,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global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view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50940" y="1409774"/>
              <a:ext cx="5621840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Application-Layer Traffic Optimization (ALTO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Collect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complete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network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(</a:t>
              </a:r>
              <a:r>
                <a:rPr lang="en-US" altLang="zh-CN" sz="1800" baseline="0" dirty="0" err="1" smtClean="0"/>
                <a:t>OpenDaylight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en-GB" sz="1800" baseline="0" dirty="0" smtClean="0"/>
                <a:t> </a:t>
              </a:r>
              <a:r>
                <a:rPr lang="en-GB" sz="1800" b="1" baseline="0" dirty="0"/>
                <a:t>real-time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GB" sz="1800" b="1" baseline="0" dirty="0" smtClean="0"/>
                <a:t>information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 (ALTO-SPCE)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global,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on-demand,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minimal,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equivalent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abstract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en-US" altLang="zh-CN" sz="1800" baseline="0" dirty="0" smtClean="0"/>
                <a:t> (ATLO-RSA)</a:t>
              </a:r>
            </a:p>
          </p:txBody>
        </p:sp>
      </p:grp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0" y="23478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ExaO</a:t>
            </a:r>
            <a:r>
              <a:rPr lang="en-GB" dirty="0"/>
              <a:t>: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GB" dirty="0"/>
              <a:t>Data Transfer Orchestrator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Components of </a:t>
            </a:r>
            <a:r>
              <a:rPr lang="en-GB" sz="4400" kern="0" baseline="0" dirty="0" err="1">
                <a:solidFill>
                  <a:srgbClr val="F3F3F3"/>
                </a:solidFill>
                <a:latin typeface="+mj-lt"/>
                <a:ea typeface="+mj-ea"/>
                <a:cs typeface="+mj-cs"/>
              </a:rPr>
              <a:t>ExaO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651642596"/>
              </p:ext>
            </p:extLst>
          </p:nvPr>
        </p:nvGraphicFramePr>
        <p:xfrm>
          <a:off x="571500" y="1257300"/>
          <a:ext cx="11334749" cy="51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8002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submit,</a:t>
            </a:r>
            <a:r>
              <a:rPr lang="zh-CN" altLang="en-US" sz="2000" dirty="0"/>
              <a:t> </a:t>
            </a:r>
            <a:r>
              <a:rPr lang="en-US" altLang="zh-CN" sz="2000" dirty="0"/>
              <a:t>track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manage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requests</a:t>
            </a:r>
            <a:endParaRPr lang="en-US" altLang="zh-CN" sz="20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651063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1746586" y="1417577"/>
            <a:ext cx="2330114" cy="350587"/>
            <a:chOff x="5560607" y="1333344"/>
            <a:chExt cx="2088813" cy="350587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60607" y="1333344"/>
              <a:ext cx="2088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User Requests</a:t>
              </a:r>
              <a:endParaRPr lang="zh-CN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05694 C 4.375E-6 0.08217 0.08099 0.11388 0.14687 0.11388 L 0.29375 0.11388 " pathEditMode="relative" rAng="0" ptsTypes="FfFF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15296</TotalTime>
  <Words>1447</Words>
  <Application>Microsoft Macintosh PowerPoint</Application>
  <PresentationFormat>Custom</PresentationFormat>
  <Paragraphs>234</Paragraphs>
  <Slides>20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Unicode MS</vt:lpstr>
      <vt:lpstr>Calibri</vt:lpstr>
      <vt:lpstr>Cambria Math</vt:lpstr>
      <vt:lpstr>Georgia</vt:lpstr>
      <vt:lpstr>ＭＳ Ｐゴシック</vt:lpstr>
      <vt:lpstr>宋体</vt:lpstr>
      <vt:lpstr>微软雅黑</vt:lpstr>
      <vt:lpstr>Blank Presentation</vt:lpstr>
      <vt:lpstr>Visio</vt:lpstr>
      <vt:lpstr>ExaO: Software Defined Data Distribution for Exascale Sciences</vt:lpstr>
      <vt:lpstr>The Compact Muon Solenoid Computing Model</vt:lpstr>
      <vt:lpstr>PhEDEx: CMS Data Transfer Service</vt:lpstr>
      <vt:lpstr>PhEDEx Architecture</vt:lpstr>
      <vt:lpstr>Example: Distributing Dataset X to All the Sites in PhEDEx</vt:lpstr>
      <vt:lpstr>Design Challenges for An Flexible, Efficient Data Transfer Service</vt:lpstr>
      <vt:lpstr>ExaO: Software Defined Data Transfer Orchestrator</vt:lpstr>
      <vt:lpstr>PowerPoint Presentation</vt:lpstr>
      <vt:lpstr>ExaO Workflow</vt:lpstr>
      <vt:lpstr>ExaO Workflow</vt:lpstr>
      <vt:lpstr>ExaO Workflow</vt:lpstr>
      <vt:lpstr>ExaO Workflow</vt:lpstr>
      <vt:lpstr>ExaO Workflow</vt:lpstr>
      <vt:lpstr>ExaO Workflow</vt:lpstr>
      <vt:lpstr>PowerPoint Presentation</vt:lpstr>
      <vt:lpstr>Example: Distributing Dataset X to All the Sites in ExaO</vt:lpstr>
      <vt:lpstr>SC 16 Demo: Datasets Distribution Among Different Host Groups</vt:lpstr>
      <vt:lpstr>Results</vt:lpstr>
      <vt:lpstr>What Else?</vt:lpstr>
      <vt:lpstr>Thank You!  For more information, please contact us supersdnprogramming@gmail.com</vt:lpstr>
    </vt:vector>
  </TitlesOfParts>
  <Company>Yale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creator>Patrick J. Lynch</dc:creator>
  <cp:lastModifiedBy>张静轩</cp:lastModifiedBy>
  <cp:revision>1445</cp:revision>
  <cp:lastPrinted>2011-12-21T04:26:34Z</cp:lastPrinted>
  <dcterms:modified xsi:type="dcterms:W3CDTF">2016-11-16T22:46:14Z</dcterms:modified>
</cp:coreProperties>
</file>